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1145" r:id="rId3"/>
    <p:sldId id="1141" r:id="rId4"/>
    <p:sldId id="1160" r:id="rId5"/>
    <p:sldId id="1162" r:id="rId6"/>
    <p:sldId id="1164" r:id="rId7"/>
    <p:sldId id="259" r:id="rId8"/>
    <p:sldId id="1146" r:id="rId9"/>
    <p:sldId id="1147" r:id="rId10"/>
    <p:sldId id="1150" r:id="rId11"/>
    <p:sldId id="1149" r:id="rId12"/>
    <p:sldId id="1151" r:id="rId13"/>
    <p:sldId id="1163" r:id="rId14"/>
    <p:sldId id="1156" r:id="rId15"/>
    <p:sldId id="1124" r:id="rId16"/>
    <p:sldId id="260" r:id="rId17"/>
    <p:sldId id="1139" r:id="rId18"/>
    <p:sldId id="1133" r:id="rId19"/>
    <p:sldId id="1126" r:id="rId20"/>
    <p:sldId id="1129" r:id="rId21"/>
    <p:sldId id="1140" r:id="rId22"/>
    <p:sldId id="1152" r:id="rId23"/>
    <p:sldId id="1131" r:id="rId24"/>
    <p:sldId id="1153" r:id="rId25"/>
    <p:sldId id="1157" r:id="rId26"/>
    <p:sldId id="1169" r:id="rId27"/>
    <p:sldId id="1170" r:id="rId28"/>
    <p:sldId id="1158" r:id="rId29"/>
    <p:sldId id="1159" r:id="rId30"/>
    <p:sldId id="116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7AF"/>
    <a:srgbClr val="050505"/>
    <a:srgbClr val="999B9C"/>
    <a:srgbClr val="FFFFFF"/>
    <a:srgbClr val="D6E4F2"/>
    <a:srgbClr val="8AD6DC"/>
    <a:srgbClr val="F9CB81"/>
    <a:srgbClr val="6FCECF"/>
    <a:srgbClr val="9DD6F3"/>
    <a:srgbClr val="F29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CF64BB-4AC7-3D4E-BF30-BA05E9CDE4D7}" v="6" dt="2025-01-17T16:50:05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082"/>
  </p:normalViewPr>
  <p:slideViewPr>
    <p:cSldViewPr snapToGrid="0">
      <p:cViewPr varScale="1">
        <p:scale>
          <a:sx n="78" d="100"/>
          <a:sy n="78" d="100"/>
        </p:scale>
        <p:origin x="123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414A9-7F57-064B-9498-58438E229F1C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17934-6AC1-E145-AB48-94840A8336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30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43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402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808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136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449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920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6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476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516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47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bacilles = </a:t>
            </a:r>
            <a:r>
              <a:rPr lang="fr-FR" err="1"/>
              <a:t>Eshierishia</a:t>
            </a:r>
            <a:r>
              <a:rPr lang="fr-FR"/>
              <a:t> coli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Coques = Staphylococcus aureus , en amas GRAM +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779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302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Endospore: Structure au sein du cytoplasme de certaines espèces de bactéries. En cas de stress du a par exemple des conditions environnementales défavorables, la spore va être libérée. L’endospore va permettre a la bactérie de survive à la déshydratation, la aux rayons x, aux </a:t>
            </a:r>
            <a:r>
              <a:rPr lang="fr-FR" err="1"/>
              <a:t>Uv</a:t>
            </a:r>
            <a:r>
              <a:rPr lang="fr-FR"/>
              <a:t>, aux antibiotiques…</a:t>
            </a:r>
          </a:p>
          <a:p>
            <a:endParaRPr lang="fr-FR"/>
          </a:p>
          <a:p>
            <a:r>
              <a:rPr lang="fr-FR"/>
              <a:t>on observe une conformation en chainettes caractéristique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319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20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419E-0DBD-8B64-0922-A7810EDA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34337DBF-1286-FE6C-D7F7-5DA6B4764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604E82A-C926-D2D4-E3FE-A4A01A67B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A48664-8FD4-1186-3ACB-B1F7064D9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395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7082E-72A1-13CD-AC7C-78A23877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219F54DC-C513-C75E-47E7-B27AE2980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DC814CC-29AD-47E6-B775-90155289D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0D793D-0EC4-4E32-132F-60C3B514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710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811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90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92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J’aime bien commencer en présentant aux étudiants l’importance d’étudier les microorganismes à travers différents exemples et d’</a:t>
            </a:r>
            <a:r>
              <a:rPr lang="fr-CA" dirty="0" err="1"/>
              <a:t>annecdote</a:t>
            </a:r>
            <a:r>
              <a:rPr lang="fr-CA" dirty="0"/>
              <a:t> </a:t>
            </a:r>
          </a:p>
          <a:p>
            <a:endParaRPr lang="fr-CA" dirty="0"/>
          </a:p>
          <a:p>
            <a:pPr marL="228600" indent="-228600">
              <a:buAutoNum type="arabicPeriod"/>
            </a:pPr>
            <a:r>
              <a:rPr lang="fr-CA" dirty="0"/>
              <a:t>L’importance pour la santé en générale</a:t>
            </a:r>
          </a:p>
          <a:p>
            <a:pPr marL="228600" indent="-228600">
              <a:buAutoNum type="arabicPeriod"/>
            </a:pPr>
            <a:r>
              <a:rPr lang="fr-CA" dirty="0"/>
              <a:t>L’importance pour produire certains aliments – vin/</a:t>
            </a:r>
            <a:r>
              <a:rPr lang="fr-CA" dirty="0" err="1"/>
              <a:t>biere</a:t>
            </a:r>
            <a:r>
              <a:rPr lang="fr-CA" dirty="0"/>
              <a:t>, fromage/</a:t>
            </a:r>
            <a:r>
              <a:rPr lang="fr-CA" dirty="0" err="1"/>
              <a:t>yogurt</a:t>
            </a:r>
            <a:r>
              <a:rPr lang="fr-CA" dirty="0"/>
              <a:t>, mais </a:t>
            </a:r>
            <a:r>
              <a:rPr lang="fr-CA" dirty="0" err="1"/>
              <a:t>ausis</a:t>
            </a:r>
            <a:r>
              <a:rPr lang="fr-CA" dirty="0"/>
              <a:t> Kimchi ! </a:t>
            </a:r>
          </a:p>
          <a:p>
            <a:pPr marL="228600" indent="-228600">
              <a:buAutoNum type="arabicPeriod"/>
            </a:pPr>
            <a:r>
              <a:rPr lang="fr-CA" dirty="0"/>
              <a:t>L’histoire de la découverte de la </a:t>
            </a:r>
            <a:r>
              <a:rPr lang="fr-CA" dirty="0" err="1"/>
              <a:t>rappamycine</a:t>
            </a:r>
            <a:r>
              <a:rPr lang="fr-CA" dirty="0"/>
              <a:t> (médicaments pour les dons d’organe). Bactérie </a:t>
            </a:r>
            <a:r>
              <a:rPr lang="fr-CA" i="1" dirty="0">
                <a:latin typeface="Calibri"/>
                <a:ea typeface="Calibri"/>
                <a:cs typeface="Calibri"/>
              </a:rPr>
              <a:t>Streptomyces </a:t>
            </a:r>
            <a:r>
              <a:rPr lang="fr-CA" i="1" dirty="0" err="1">
                <a:latin typeface="Calibri"/>
                <a:ea typeface="Calibri"/>
                <a:cs typeface="Calibri"/>
              </a:rPr>
              <a:t>hygroscopicus</a:t>
            </a:r>
            <a:r>
              <a:rPr lang="fr-CA" i="1" dirty="0">
                <a:latin typeface="Calibri"/>
                <a:ea typeface="Calibri"/>
                <a:cs typeface="Calibri"/>
              </a:rPr>
              <a:t> </a:t>
            </a:r>
            <a:r>
              <a:rPr lang="fr-CA" i="0" dirty="0">
                <a:latin typeface="Calibri"/>
                <a:ea typeface="Calibri"/>
                <a:cs typeface="Calibri"/>
              </a:rPr>
              <a:t>découverte sur l’ile de paque par chercheur </a:t>
            </a:r>
            <a:r>
              <a:rPr lang="fr-CA" i="0" dirty="0" err="1">
                <a:latin typeface="Calibri"/>
                <a:ea typeface="Calibri"/>
                <a:cs typeface="Calibri"/>
              </a:rPr>
              <a:t>canadian</a:t>
            </a:r>
            <a:br>
              <a:rPr lang="fr-CA" i="0" dirty="0">
                <a:latin typeface="Calibri"/>
                <a:ea typeface="Calibri"/>
                <a:cs typeface="Calibri"/>
              </a:rPr>
            </a:br>
            <a:r>
              <a:rPr lang="fr-CA" i="0" dirty="0">
                <a:latin typeface="Calibri"/>
                <a:ea typeface="Calibri"/>
                <a:cs typeface="Calibri"/>
              </a:rPr>
              <a:t>Lien : https://</a:t>
            </a:r>
            <a:r>
              <a:rPr lang="fr-CA" i="0" dirty="0" err="1">
                <a:latin typeface="Calibri"/>
                <a:ea typeface="Calibri"/>
                <a:cs typeface="Calibri"/>
              </a:rPr>
              <a:t>cen.acs.org</a:t>
            </a:r>
            <a:r>
              <a:rPr lang="fr-CA" i="0" dirty="0">
                <a:latin typeface="Calibri"/>
                <a:ea typeface="Calibri"/>
                <a:cs typeface="Calibri"/>
              </a:rPr>
              <a:t>/articles/94/i29/</a:t>
            </a:r>
            <a:r>
              <a:rPr lang="fr-CA" i="0" dirty="0" err="1">
                <a:latin typeface="Calibri"/>
                <a:ea typeface="Calibri"/>
                <a:cs typeface="Calibri"/>
              </a:rPr>
              <a:t>Rapamycins</a:t>
            </a:r>
            <a:r>
              <a:rPr lang="fr-CA" i="0" dirty="0">
                <a:latin typeface="Calibri"/>
                <a:ea typeface="Calibri"/>
                <a:cs typeface="Calibri"/>
              </a:rPr>
              <a:t>-Secrets-</a:t>
            </a:r>
            <a:r>
              <a:rPr lang="fr-CA" i="0" dirty="0" err="1">
                <a:latin typeface="Calibri"/>
                <a:ea typeface="Calibri"/>
                <a:cs typeface="Calibri"/>
              </a:rPr>
              <a:t>Unearthed.html</a:t>
            </a:r>
            <a:r>
              <a:rPr lang="fr-CA" i="0" dirty="0">
                <a:latin typeface="Calibri"/>
                <a:ea typeface="Calibri"/>
                <a:cs typeface="Calibri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r-CA" i="0" dirty="0">
                <a:latin typeface="Calibri"/>
                <a:ea typeface="Calibri"/>
                <a:cs typeface="Calibri"/>
              </a:rPr>
              <a:t>Utilisation de la bactérie </a:t>
            </a:r>
            <a:r>
              <a:rPr lang="en-CA" b="0" i="1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Serratia </a:t>
            </a:r>
            <a:r>
              <a:rPr lang="en-CA" b="0" i="1" dirty="0" err="1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ficaria</a:t>
            </a:r>
            <a:r>
              <a:rPr lang="en-CA" b="0" i="1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 SH7 </a:t>
            </a:r>
            <a:r>
              <a:rPr lang="en-CA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pour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restaurer</a:t>
            </a:r>
            <a:r>
              <a:rPr lang="en-CA" b="0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 oeuvre de 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Michelangelo </a:t>
            </a:r>
            <a:b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</a:b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Lien : https://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www.smithsonianmag.com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/smart-news/how-team-art-restorers-using-bacteria-clean-michelangelos-sculptures-180977866/#:~:text=To%20finish%20the%20job%2C%20the,removing%20discoloration%20and%20other%20buildup.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L’étude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d’Archaea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découvert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dans des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fentes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hydrothermals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portant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le nom de château de Loki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mettent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en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lumière la relation evolutive entre les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archées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etle</a:t>
            </a:r>
            <a:r>
              <a:rPr lang="en-CA" b="0" i="0" dirty="0">
                <a:solidFill>
                  <a:srgbClr val="000000"/>
                </a:solidFill>
                <a:effectLst/>
                <a:latin typeface="Playfair Display" panose="020F0502020204030204" pitchFamily="34" charset="0"/>
              </a:rPr>
              <a:t> eukaryotes. </a:t>
            </a:r>
          </a:p>
          <a:p>
            <a:pPr marL="228600" indent="-228600">
              <a:buAutoNum type="arabicPeriod"/>
            </a:pPr>
            <a:endParaRPr lang="fr-CA" i="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fr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241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79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99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698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879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17934-6AC1-E145-AB48-94840A83369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E5495-36B9-7D40-A25B-CFB23132F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1AA226-BA66-7C49-9C09-4695CBD47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79B084-B845-C24C-9A8E-CC0AF86A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F8E6-E0BC-D847-8A4F-F984538FE02A}" type="datetime1">
              <a:rPr lang="fr-CA" smtClean="0"/>
              <a:t>2025-01-20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AD56D0-42BF-6746-BD9E-F042240C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3D49C4-B5BB-C44D-B263-44B1DB62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25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D7071-DA76-2F42-8652-DB7D5A065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B05FB7-793E-4C47-8CFA-DDE5EB86D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97B4E-3378-3348-B937-4586E72C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29D1-0E23-3B4D-9988-0C58B9F13186}" type="datetime1">
              <a:rPr lang="fr-CA" smtClean="0"/>
              <a:t>2025-01-20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810E4F-CD4D-0E49-909D-6AE51A22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471846-242A-4349-8488-63863E9B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77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2A48A47-E0E3-7045-94EA-1947ECFA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6749EE-A7F2-6548-A392-A6D610D09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2A05B1-E616-4346-AEE2-2308D237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8775C-48C4-ED40-B7AA-BC260775E5D7}" type="datetime1">
              <a:rPr lang="fr-CA" smtClean="0"/>
              <a:t>2025-01-20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96928D-38BE-3144-BBD3-443F56D1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BA6A4B-A807-C345-9BFF-16793E07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63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F61A73-4A9B-DF41-85B5-850F42DE9EFC}"/>
              </a:ext>
            </a:extLst>
          </p:cNvPr>
          <p:cNvSpPr/>
          <p:nvPr userDrawn="1"/>
        </p:nvSpPr>
        <p:spPr>
          <a:xfrm>
            <a:off x="0" y="365126"/>
            <a:ext cx="12192000" cy="1015439"/>
          </a:xfrm>
          <a:prstGeom prst="rect">
            <a:avLst/>
          </a:prstGeom>
          <a:solidFill>
            <a:srgbClr val="AEC7E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>
              <a:latin typeface="Calibri" panose="020F05020202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58F25D-D2DE-CE45-A0A2-5D09ECB3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54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421225-B240-D444-91AA-0870481C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AEC7E3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AEC7E3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AEC7E3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AEC7E3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AEC7E3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1FF6E-BB16-7843-AEB1-10C619FFF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29EC-2DA2-A844-AD0D-D4C84DDC7539}" type="datetime1">
              <a:rPr lang="fr-CA" smtClean="0"/>
              <a:t>2025-01-20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E309EB-FBB6-5047-97F0-7EBC70B4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C269DB-18F0-A243-BB13-06EDDD4A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B27599E7-8B97-7D44-BEFA-16E5B845FF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4" t="20213" r="19143" b="49756"/>
          <a:stretch/>
        </p:blipFill>
        <p:spPr>
          <a:xfrm rot="14396150">
            <a:off x="10352122" y="115114"/>
            <a:ext cx="1422788" cy="14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05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0ADFF-7CC2-DD45-B18F-7280B2AE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D01950-85DE-6840-9A49-D257C22BA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FD5140-67EC-8F4E-A7BA-B6FD9D9B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FA2F-7ED3-5746-8AD2-9DE40256FB99}" type="datetime1">
              <a:rPr lang="fr-CA" smtClean="0"/>
              <a:t>2025-01-20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A4FCB6-82D6-DA4A-8C21-FBD910EE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DCDB22-FCAA-3242-AC1F-4BC4CC80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63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FD94B-05E3-6245-A950-DFD35297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26A1C6-070E-A84F-BFB1-4FAB8BDB7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1333E9-09BA-7A48-A431-FD9BA342E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E43C34-4F1B-FA4D-B764-C5CEEEE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A33E-81E5-F24E-ABC1-4D72B8AE4BAD}" type="datetime1">
              <a:rPr lang="fr-CA" smtClean="0"/>
              <a:t>2025-01-20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ACCD1B-B676-D04E-BD99-48F6DB82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98B86E-00D9-0A43-9925-4F70A073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78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48F5C-A712-0647-9AC7-BD35D053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3EF6FA-8C0B-504F-8AEA-A73E96C7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B7F25D-2B18-9546-9011-39F268D7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3EB3EC-D872-984C-B4A4-B22A1B55E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B5C7AD7-88A1-864F-929B-96A65B3FB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3C2A43-F72D-2E49-86C8-9AFDDB01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EBFF-706A-F34E-89DE-BEC8C7C43498}" type="datetime1">
              <a:rPr lang="fr-CA" smtClean="0"/>
              <a:t>2025-01-20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D9059CA-570B-C84A-AE52-67737679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1780127-6D64-0743-9036-6A733939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157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ED0AD-DD58-5046-A797-3BE91806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FFC286-8B94-4046-A9A0-0FA16687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396F-15D9-3044-B88E-CF5322E226E3}" type="datetime1">
              <a:rPr lang="fr-CA" smtClean="0"/>
              <a:t>2025-01-20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114A3B-CF4C-2E4B-8B11-9E9DEE83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6DDC03-D360-3949-9162-013EFD38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37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F262868-D561-7546-B2B5-BF8DEA7D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4194-0EF8-B04B-904F-19DE5315CFBD}" type="datetime1">
              <a:rPr lang="fr-CA" smtClean="0"/>
              <a:t>2025-01-20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D05CF2D-9840-7743-96DD-6B0EC322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1F630-D79B-204E-8381-846EBDF2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19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18AFFE-6E8A-9349-AEAC-E9552BAD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E46FE-C326-F84D-A0DF-38964A397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3B8AA80-3079-A740-9063-934E3CFDF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0CC0C1-4FF9-5643-BE5E-FEDD0137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62FD-58B8-7C45-AA61-0F113E772A96}" type="datetime1">
              <a:rPr lang="fr-CA" smtClean="0"/>
              <a:t>2025-01-20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0735BA-A0CB-4347-B5D7-124AB7D7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FB6514-6427-C343-B0BD-080E1A7E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00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75AB3-ECFF-8D42-86F5-90884135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786B939-5579-F347-B0F7-ED02A9FDD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1314DA-BDC3-0C4A-AF6E-D83C2A00C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C504CC-86F8-E249-8A46-55C2A2A8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C241-56CA-AB41-A6A7-E3D0351CF20C}" type="datetime1">
              <a:rPr lang="fr-CA" smtClean="0"/>
              <a:t>2025-01-20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9E8D8A-AC46-5A4D-9F04-C58C1078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08BE35-5050-BA4E-B335-4F36C93E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61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5EE7F7-6CEE-0D4C-8850-2EBECDCF5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6EB3E2-60B4-F846-81CD-22DD11400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A537DD5-4F34-5F4B-BEB2-033AF8CDB394}" type="datetime1">
              <a:rPr lang="fr-CA" smtClean="0"/>
              <a:pPr/>
              <a:t>2025-01-20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6AB95F-1FDE-D346-A751-740FAD419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DDEB58-755C-3C4F-8F05-B59EDF807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9B15ED26-301E-7946-9B9C-2C2CD640F98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itre 6">
            <a:extLst>
              <a:ext uri="{FF2B5EF4-FFF2-40B4-BE49-F238E27FC236}">
                <a16:creationId xmlns:a16="http://schemas.microsoft.com/office/drawing/2014/main" id="{A467FE2D-1E75-BC4F-B01C-4D61EF2F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6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oss.david.2@courrier.uqam.c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universalmedicalinc.com/media/catalog/product/cache/5ba2c503e6101f8c6f78b61e5ec94945/7/5/759170_brand-uv-transparent-spectrophotometry-cuvette-macro_1.jp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universalmedicalinc.com/media/catalog/product/cache/5ba2c503e6101f8c6f78b61e5ec94945/7/5/759170_brand-uv-transparent-spectrophotometry-cuvette-macro_1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20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svg"/><Relationship Id="rId15" Type="http://schemas.openxmlformats.org/officeDocument/2006/relationships/image" Target="../media/image22.jpe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jpeg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73EB26-6C93-B94D-BDD7-83F53956DCCC}"/>
              </a:ext>
            </a:extLst>
          </p:cNvPr>
          <p:cNvSpPr/>
          <p:nvPr/>
        </p:nvSpPr>
        <p:spPr>
          <a:xfrm>
            <a:off x="0" y="1923291"/>
            <a:ext cx="12192000" cy="2078797"/>
          </a:xfrm>
          <a:prstGeom prst="rect">
            <a:avLst/>
          </a:prstGeom>
          <a:solidFill>
            <a:srgbClr val="AEC7E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914739-C146-A24E-B623-0F2D32FC7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3290"/>
            <a:ext cx="9144000" cy="2078797"/>
          </a:xfrm>
          <a:noFill/>
        </p:spPr>
        <p:txBody>
          <a:bodyPr anchor="ctr">
            <a:normAutofit/>
          </a:bodyPr>
          <a:lstStyle/>
          <a:p>
            <a:r>
              <a:rPr lang="fr-CA" sz="4400">
                <a:latin typeface="Calibri" panose="020F0502020204030204" pitchFamily="34" charset="0"/>
                <a:cs typeface="Calibri" panose="020F0502020204030204" pitchFamily="34" charset="0"/>
              </a:rPr>
              <a:t>Introduction aux techniques de base </a:t>
            </a:r>
            <a:br>
              <a:rPr lang="fr-CA" sz="44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CA" sz="4400">
                <a:latin typeface="Calibri" panose="020F0502020204030204" pitchFamily="34" charset="0"/>
                <a:cs typeface="Calibri" panose="020F0502020204030204" pitchFamily="34" charset="0"/>
              </a:rPr>
              <a:t>en microbiologie classique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C952FBD-E923-6B4A-8F6B-EB9B40DBCE7B}"/>
              </a:ext>
            </a:extLst>
          </p:cNvPr>
          <p:cNvSpPr txBox="1"/>
          <p:nvPr/>
        </p:nvSpPr>
        <p:spPr>
          <a:xfrm>
            <a:off x="2850776" y="4620184"/>
            <a:ext cx="6490447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latin typeface="Calibri" panose="020F0502020204030204" pitchFamily="34" charset="0"/>
                <a:cs typeface="Calibri" panose="020F0502020204030204" pitchFamily="34" charset="0"/>
              </a:rPr>
              <a:t>BIO1410 Hiver 2025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Calibri" panose="020F0502020204030204" pitchFamily="34" charset="0"/>
                <a:cs typeface="Calibri" panose="020F0502020204030204" pitchFamily="34" charset="0"/>
              </a:rPr>
              <a:t>Microbiologie Environnementale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D299367-49B3-D100-FA7D-F5D5D4BB6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71" t="10049" b="30600"/>
          <a:stretch/>
        </p:blipFill>
        <p:spPr>
          <a:xfrm>
            <a:off x="0" y="0"/>
            <a:ext cx="2946400" cy="1031809"/>
          </a:xfrm>
          <a:prstGeom prst="rect">
            <a:avLst/>
          </a:prstGeom>
        </p:spPr>
      </p:pic>
      <p:pic>
        <p:nvPicPr>
          <p:cNvPr id="1026" name="Picture 2" descr="The Microscope Is Drawn In One Line Laboratory Instrument Stock  Illustration - Download Image Now - iStock">
            <a:extLst>
              <a:ext uri="{FF2B5EF4-FFF2-40B4-BE49-F238E27FC236}">
                <a16:creationId xmlns:a16="http://schemas.microsoft.com/office/drawing/2014/main" id="{D3C6876A-4682-D9F7-B748-0B9684C48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t="5506" r="20051" b="11160"/>
          <a:stretch/>
        </p:blipFill>
        <p:spPr bwMode="auto">
          <a:xfrm>
            <a:off x="8166151" y="4035942"/>
            <a:ext cx="1962472" cy="25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4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881BDE-90CE-364E-A941-0AC4C66B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Manipulation stérile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832FD8-EEA1-1740-9D6F-5D1223BB7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/>
              <a:t>Travail en asepsie:</a:t>
            </a:r>
            <a:r>
              <a:rPr lang="fr-FR" dirty="0"/>
              <a:t> Technique permettant de ne pas apporter de microorganismes à l’objet manipulé.</a:t>
            </a:r>
          </a:p>
          <a:p>
            <a:endParaRPr lang="fr-FR" dirty="0"/>
          </a:p>
          <a:p>
            <a:r>
              <a:rPr lang="fr-FR" dirty="0"/>
              <a:t>Zone de stérilité du bec bunsen</a:t>
            </a:r>
          </a:p>
          <a:p>
            <a:r>
              <a:rPr lang="fr-FR" dirty="0"/>
              <a:t>Nettoyage à l’éthanol 70% ou javel</a:t>
            </a:r>
          </a:p>
          <a:p>
            <a:r>
              <a:rPr lang="fr-FR" dirty="0"/>
              <a:t>Limiter la parole au-dessus des échantillons </a:t>
            </a:r>
          </a:p>
          <a:p>
            <a:r>
              <a:rPr lang="fr-FR" dirty="0"/>
              <a:t>Stérilisation des instruments à la flamme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116CBD-DD8F-B74C-9367-8077D0B9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DEC740-5212-8446-978B-22940EAB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0" y="2338434"/>
            <a:ext cx="3238500" cy="415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9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3902A-C2D9-5544-BABB-D940B12D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Identification des microorganismes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9AF31A-76FA-D845-9839-B9B970AC4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Critères morphologiques macroscopiques:</a:t>
            </a:r>
          </a:p>
          <a:p>
            <a:pPr lvl="1"/>
            <a:r>
              <a:rPr lang="fr-FR"/>
              <a:t>Certains critères sont associés à des espèces en particulier</a:t>
            </a:r>
          </a:p>
          <a:p>
            <a:pPr lvl="1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04217E-FD3A-0B43-BE8C-677CC947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A31CB9B-1EF0-AF47-A9C6-48E57A13B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548"/>
          <a:stretch/>
        </p:blipFill>
        <p:spPr>
          <a:xfrm>
            <a:off x="947965" y="3270686"/>
            <a:ext cx="7005865" cy="3359054"/>
          </a:xfrm>
          <a:prstGeom prst="rect">
            <a:avLst/>
          </a:prstGeom>
        </p:spPr>
      </p:pic>
      <p:pic>
        <p:nvPicPr>
          <p:cNvPr id="5122" name="Picture 2" descr="Résultat de recherche d'images pour &quot;critére morphologique de colonies&quot;">
            <a:extLst>
              <a:ext uri="{FF2B5EF4-FFF2-40B4-BE49-F238E27FC236}">
                <a16:creationId xmlns:a16="http://schemas.microsoft.com/office/drawing/2014/main" id="{012FAEA3-47DF-5045-A482-12663530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" y="2786618"/>
            <a:ext cx="8568871" cy="388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537857-713B-0341-A169-CF441B61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580" y="3258862"/>
            <a:ext cx="2833006" cy="27200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655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24931-4209-4845-91E5-2EC977D2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Identification des microorganismes (exemple)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37C75-4467-F442-8734-08B959053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637" y="1825625"/>
            <a:ext cx="5962620" cy="4351338"/>
          </a:xfrm>
        </p:spPr>
        <p:txBody>
          <a:bodyPr/>
          <a:lstStyle/>
          <a:p>
            <a:r>
              <a:rPr lang="fr-FR" dirty="0"/>
              <a:t>Caractéristiques: 1mm, rondes, régulières, bombées, lisses, brillantes, couleur jaune/or.</a:t>
            </a:r>
          </a:p>
          <a:p>
            <a:pPr lvl="1"/>
            <a:r>
              <a:rPr lang="fr-FR" dirty="0"/>
              <a:t>Suspicion de Staphylococcus aureus.</a:t>
            </a:r>
          </a:p>
          <a:p>
            <a:endParaRPr lang="fr-FR" dirty="0"/>
          </a:p>
          <a:p>
            <a:r>
              <a:rPr lang="fr-FR" dirty="0"/>
              <a:t>Nécessite toujours une vérification par biochimie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7FED6B-821A-9545-A36C-1619E2C6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558A81-EA5C-4C49-8CEC-B75AB5363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55" t="6332" r="7903" b="12092"/>
          <a:stretch/>
        </p:blipFill>
        <p:spPr>
          <a:xfrm>
            <a:off x="6618517" y="1465864"/>
            <a:ext cx="4851400" cy="52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7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27E0-5973-F4CB-DE34-3FF25C28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Agar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9853A-390F-9166-D629-CD456278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13</a:t>
            </a:fld>
            <a:endParaRPr lang="fr-FR"/>
          </a:p>
        </p:txBody>
      </p:sp>
      <p:pic>
        <p:nvPicPr>
          <p:cNvPr id="5" name="Picture 2" descr="How it's made: agar art">
            <a:extLst>
              <a:ext uri="{FF2B5EF4-FFF2-40B4-BE49-F238E27FC236}">
                <a16:creationId xmlns:a16="http://schemas.microsoft.com/office/drawing/2014/main" id="{2EBABBDA-43EC-0744-4396-10CF51928E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2798085"/>
            <a:ext cx="4558393" cy="3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ow Microbiologists Craft Stunning Art Using Pathogens | Science |  Smithsonian Magazine">
            <a:extLst>
              <a:ext uri="{FF2B5EF4-FFF2-40B4-BE49-F238E27FC236}">
                <a16:creationId xmlns:a16="http://schemas.microsoft.com/office/drawing/2014/main" id="{BC410ADD-D7DC-98FA-4BE8-B6A8BE621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722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7" name="AutoShape 6" descr="How Microbiologists Craft Stunning Art Using Pathogens | Science |  Smithsonian Magazine">
            <a:extLst>
              <a:ext uri="{FF2B5EF4-FFF2-40B4-BE49-F238E27FC236}">
                <a16:creationId xmlns:a16="http://schemas.microsoft.com/office/drawing/2014/main" id="{67A2321F-4BD4-F597-262D-7DE5B5C6DC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8753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2296" name="Picture 8" descr="Stunning “agar art” grows pictures with bacteria and fungi">
            <a:extLst>
              <a:ext uri="{FF2B5EF4-FFF2-40B4-BE49-F238E27FC236}">
                <a16:creationId xmlns:a16="http://schemas.microsoft.com/office/drawing/2014/main" id="{21FFA558-7361-6C39-7648-E109DF205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2279"/>
          <a:stretch/>
        </p:blipFill>
        <p:spPr bwMode="auto">
          <a:xfrm>
            <a:off x="8560831" y="2710999"/>
            <a:ext cx="3628073" cy="3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Bridging the gap between art and science – The Suffolk Journal">
            <a:extLst>
              <a:ext uri="{FF2B5EF4-FFF2-40B4-BE49-F238E27FC236}">
                <a16:creationId xmlns:a16="http://schemas.microsoft.com/office/drawing/2014/main" id="{18F4386E-B59B-096C-58DB-D3B68287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47" y="2710999"/>
            <a:ext cx="3628987" cy="3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95FE3-6DA1-9BAC-D630-C3B139665E6B}"/>
              </a:ext>
            </a:extLst>
          </p:cNvPr>
          <p:cNvSpPr txBox="1"/>
          <p:nvPr/>
        </p:nvSpPr>
        <p:spPr>
          <a:xfrm>
            <a:off x="526222" y="1706545"/>
            <a:ext cx="2838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>
                <a:latin typeface="Calibri" panose="020F0502020204030204" pitchFamily="34" charset="0"/>
                <a:cs typeface="Calibri" panose="020F0502020204030204" pitchFamily="34" charset="0"/>
              </a:rPr>
              <a:t>Compétition officielle par</a:t>
            </a:r>
          </a:p>
        </p:txBody>
      </p:sp>
      <p:sp>
        <p:nvSpPr>
          <p:cNvPr id="9" name="AutoShape 12" descr="ASM">
            <a:extLst>
              <a:ext uri="{FF2B5EF4-FFF2-40B4-BE49-F238E27FC236}">
                <a16:creationId xmlns:a16="http://schemas.microsoft.com/office/drawing/2014/main" id="{66D799E1-22A4-1988-0DD9-BBBF9CC3A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40277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2302" name="Picture 14" descr="Registration for Southwest Chapter of ASM 2018 meeting">
            <a:extLst>
              <a:ext uri="{FF2B5EF4-FFF2-40B4-BE49-F238E27FC236}">
                <a16:creationId xmlns:a16="http://schemas.microsoft.com/office/drawing/2014/main" id="{B0DC9359-616F-9129-39DB-EA1B71C0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820" y="1519370"/>
            <a:ext cx="1934608" cy="77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4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shed Cow Blood Agar - UdderHealth">
            <a:extLst>
              <a:ext uri="{FF2B5EF4-FFF2-40B4-BE49-F238E27FC236}">
                <a16:creationId xmlns:a16="http://schemas.microsoft.com/office/drawing/2014/main" id="{E5FA90E9-8928-B03F-328B-91B75C11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293" y="1380565"/>
            <a:ext cx="4691176" cy="370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FA1067-83A8-BA4D-9FFE-DBB89367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Préparation de cultures bactériennes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1C249-BB6C-FD4B-97C5-DECBAFB3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B9561-9CCC-D041-81E5-C0C22DD4E03D}"/>
              </a:ext>
            </a:extLst>
          </p:cNvPr>
          <p:cNvSpPr txBox="1"/>
          <p:nvPr/>
        </p:nvSpPr>
        <p:spPr>
          <a:xfrm>
            <a:off x="110531" y="1380565"/>
            <a:ext cx="10918025" cy="573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Vous disposez de: 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Écouvillons stériles</a:t>
            </a:r>
            <a:endParaRPr lang="en-CA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Gélose sang</a:t>
            </a:r>
            <a:endParaRPr lang="en-CA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en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Crayon gras et </a:t>
            </a:r>
            <a:r>
              <a:rPr lang="en-CA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ruban</a:t>
            </a:r>
            <a:r>
              <a:rPr lang="en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CA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adhésif</a:t>
            </a:r>
            <a:endParaRPr lang="en-CA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fr-CA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Méthode d'ensemencement:</a:t>
            </a:r>
            <a:endParaRPr lang="en-CA" sz="24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Calibri" panose="020F0502020204030204" pitchFamily="34" charset="0"/>
              <a:buChar char="-"/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Séparer votre gélos</a:t>
            </a: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 en deux puis i</a:t>
            </a: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dentifier votre gélose et chacune des moitiés </a:t>
            </a:r>
          </a:p>
          <a:p>
            <a:pPr marL="363538" algn="just">
              <a:spcAft>
                <a:spcPts val="1000"/>
              </a:spcAft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fr-CA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initiale – </a:t>
            </a: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# d’équipe –</a:t>
            </a:r>
            <a:r>
              <a:rPr lang="fr-CA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Date)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Prendre l’écouvillon stérile et le tremper dans l’eau physiologique</a:t>
            </a:r>
            <a:endParaRPr lang="en-CA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Enlever l’excès de liquide, pour que l’écouvillon soit humide</a:t>
            </a:r>
            <a:endParaRPr lang="en-CA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Frotter l’écouvillon humide sur </a:t>
            </a: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 région </a:t>
            </a: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à l'étude afin d'y prélever des microbes</a:t>
            </a:r>
            <a:endParaRPr lang="en-CA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Ouvrir la gélose et strier doucement avec l’écouvillon la moitié de la surface de la gélose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Répéter pour la deuxième région sur la seconde moitié de la gélose</a:t>
            </a:r>
            <a:endParaRPr lang="en-CA" sz="240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fr-CA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Incuber à 37</a:t>
            </a:r>
            <a:r>
              <a:rPr lang="fr-CA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°</a:t>
            </a:r>
            <a:r>
              <a:rPr lang="fr-CA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pendant 24h et conserver à 4°C jusqu’à la prochaine séance</a:t>
            </a:r>
            <a:r>
              <a:rPr lang="en-CA">
                <a:effectLst/>
                <a:latin typeface="Calibri" panose="020F0502020204030204" pitchFamily="34" charset="0"/>
              </a:rPr>
              <a:t> </a:t>
            </a:r>
            <a:endParaRPr lang="fr-CA">
              <a:latin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18AAC-FF87-C17E-A47C-DFCBB8931F1F}"/>
              </a:ext>
            </a:extLst>
          </p:cNvPr>
          <p:cNvCxnSpPr>
            <a:cxnSpLocks/>
          </p:cNvCxnSpPr>
          <p:nvPr/>
        </p:nvCxnSpPr>
        <p:spPr>
          <a:xfrm>
            <a:off x="9644887" y="1989574"/>
            <a:ext cx="42335" cy="2381459"/>
          </a:xfrm>
          <a:prstGeom prst="line">
            <a:avLst/>
          </a:prstGeom>
          <a:ln w="19050">
            <a:solidFill>
              <a:schemeClr val="dk1">
                <a:alpha val="56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9627A3-F51B-2E8D-EA2E-1F4CF72D831C}"/>
              </a:ext>
            </a:extLst>
          </p:cNvPr>
          <p:cNvSpPr txBox="1"/>
          <p:nvPr/>
        </p:nvSpPr>
        <p:spPr>
          <a:xfrm>
            <a:off x="9809988" y="2984222"/>
            <a:ext cx="1055454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Région 2</a:t>
            </a:r>
            <a:endParaRPr lang="fr-CA"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FF662-73AC-CEE5-0BBA-E7D2A3D86013}"/>
              </a:ext>
            </a:extLst>
          </p:cNvPr>
          <p:cNvSpPr txBox="1"/>
          <p:nvPr/>
        </p:nvSpPr>
        <p:spPr>
          <a:xfrm>
            <a:off x="8466667" y="2984222"/>
            <a:ext cx="1055454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fr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Région 1</a:t>
            </a:r>
            <a:endParaRPr lang="fr-CA"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A572-8B98-6AFB-719C-3E075FB261FA}"/>
              </a:ext>
            </a:extLst>
          </p:cNvPr>
          <p:cNvSpPr txBox="1"/>
          <p:nvPr/>
        </p:nvSpPr>
        <p:spPr>
          <a:xfrm>
            <a:off x="8314871" y="2594332"/>
            <a:ext cx="3334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algn="just">
              <a:spcAft>
                <a:spcPts val="1000"/>
              </a:spcAft>
            </a:pPr>
            <a:r>
              <a:rPr lang="fr-CA" sz="14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initiale – </a:t>
            </a:r>
            <a:r>
              <a:rPr lang="fr-CA" sz="1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# d’équipe –</a:t>
            </a:r>
            <a:r>
              <a:rPr lang="fr-CA" sz="14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fr-CA" sz="1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7425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534AE-9F99-B042-8355-2B7197A9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Microscope – Première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6D8653-E87D-774E-93AF-786B55A60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41" y="1874536"/>
            <a:ext cx="742749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fr-FR" sz="2400">
                <a:latin typeface="Calibri"/>
                <a:cs typeface="Calibri"/>
              </a:rPr>
              <a:t>Microscope simple 1590 par Zacharias Janssen </a:t>
            </a:r>
            <a:br>
              <a:rPr lang="fr-FR" sz="2400"/>
            </a:br>
            <a:r>
              <a:rPr lang="fr-FR" sz="1800">
                <a:latin typeface="Calibri"/>
                <a:cs typeface="Calibri"/>
              </a:rPr>
              <a:t>(1585-1632)</a:t>
            </a:r>
          </a:p>
          <a:p>
            <a:endParaRPr lang="fr-FR" sz="2400"/>
          </a:p>
          <a:p>
            <a:r>
              <a:rPr lang="fr-FR" sz="2400">
                <a:latin typeface="Calibri"/>
                <a:cs typeface="Calibri"/>
              </a:rPr>
              <a:t>Observation des premiers microorganismes par </a:t>
            </a:r>
            <a:r>
              <a:rPr lang="fr-FR" sz="2400" err="1">
                <a:latin typeface="Calibri"/>
                <a:cs typeface="Calibri"/>
              </a:rPr>
              <a:t>Antonie</a:t>
            </a:r>
            <a:r>
              <a:rPr lang="fr-FR" sz="2400">
                <a:latin typeface="Calibri"/>
                <a:cs typeface="Calibri"/>
              </a:rPr>
              <a:t> van Leeuwenhoek </a:t>
            </a:r>
            <a:r>
              <a:rPr lang="fr-FR" sz="1800">
                <a:latin typeface="Calibri"/>
                <a:cs typeface="Calibri"/>
              </a:rPr>
              <a:t>(1632-1723)</a:t>
            </a:r>
          </a:p>
          <a:p>
            <a:endParaRPr lang="fr-FR" sz="2400"/>
          </a:p>
          <a:p>
            <a:r>
              <a:rPr lang="fr-FR" sz="2400">
                <a:latin typeface="Calibri"/>
                <a:cs typeface="Calibri"/>
              </a:rPr>
              <a:t>Nécessaire à l’observation de microorganismes </a:t>
            </a:r>
            <a:br>
              <a:rPr lang="fr-FR" sz="2400"/>
            </a:br>
            <a:r>
              <a:rPr lang="fr-FR" sz="1800">
                <a:latin typeface="Calibri"/>
                <a:cs typeface="Calibri"/>
              </a:rPr>
              <a:t>La limite de résolution de l’œil est de 0.2mm à 25cm</a:t>
            </a:r>
          </a:p>
          <a:p>
            <a:endParaRPr lang="fr-FR" sz="2400"/>
          </a:p>
          <a:p>
            <a:r>
              <a:rPr lang="fr-FR" sz="2400">
                <a:latin typeface="Calibri"/>
                <a:cs typeface="Calibri"/>
              </a:rPr>
              <a:t>La taille d’une bactérie varie de 1 à 10µm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98EFDB-BB03-C144-91A6-FA6E8397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A491184-6927-FC47-845B-52873A0FE6D9}"/>
              </a:ext>
            </a:extLst>
          </p:cNvPr>
          <p:cNvGrpSpPr/>
          <p:nvPr/>
        </p:nvGrpSpPr>
        <p:grpSpPr>
          <a:xfrm>
            <a:off x="7480050" y="3975663"/>
            <a:ext cx="3566635" cy="2593932"/>
            <a:chOff x="8265695" y="1694781"/>
            <a:chExt cx="4063347" cy="27758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224F382-2CB8-B445-A8C6-3A82CE856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5695" y="1694781"/>
              <a:ext cx="3611981" cy="240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CD2C3FAD-30C9-1A4A-912C-268B930F792E}"/>
                </a:ext>
              </a:extLst>
            </p:cNvPr>
            <p:cNvSpPr txBox="1"/>
            <p:nvPr/>
          </p:nvSpPr>
          <p:spPr>
            <a:xfrm>
              <a:off x="8719568" y="4108339"/>
              <a:ext cx="3609474" cy="3622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sz="1600">
                  <a:latin typeface="Calibri"/>
                  <a:cs typeface="Calibri"/>
                </a:rPr>
                <a:t>Microscope de van Leeuwenhoek</a:t>
              </a:r>
              <a:endParaRPr lang="fr-FR" sz="1600">
                <a:latin typeface="Calibri" panose="020F0502020204030204" pitchFamily="34" charset="0"/>
              </a:endParaRPr>
            </a:p>
          </p:txBody>
        </p:sp>
      </p:grpSp>
      <p:pic>
        <p:nvPicPr>
          <p:cNvPr id="7170" name="Picture 2" descr="Janssen's Microscope">
            <a:extLst>
              <a:ext uri="{FF2B5EF4-FFF2-40B4-BE49-F238E27FC236}">
                <a16:creationId xmlns:a16="http://schemas.microsoft.com/office/drawing/2014/main" id="{EEDCD911-2DC8-BD93-E7BF-E9FA64CD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530" y="1625639"/>
            <a:ext cx="1275766" cy="162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26 Leeuwenhoek Images, Stock Photos &amp; Vectors | Shutterstock">
            <a:extLst>
              <a:ext uri="{FF2B5EF4-FFF2-40B4-BE49-F238E27FC236}">
                <a16:creationId xmlns:a16="http://schemas.microsoft.com/office/drawing/2014/main" id="{E09CADA5-23E1-0B2A-8BC3-CE2E0CA40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1"/>
          <a:stretch/>
        </p:blipFill>
        <p:spPr bwMode="auto">
          <a:xfrm flipH="1">
            <a:off x="10500822" y="4455481"/>
            <a:ext cx="1705955" cy="157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A1E6423-2AEA-7A18-C1DF-916493E1F152}"/>
              </a:ext>
            </a:extLst>
          </p:cNvPr>
          <p:cNvGrpSpPr/>
          <p:nvPr/>
        </p:nvGrpSpPr>
        <p:grpSpPr>
          <a:xfrm>
            <a:off x="7721585" y="1555381"/>
            <a:ext cx="2925945" cy="1692212"/>
            <a:chOff x="7721585" y="1555381"/>
            <a:chExt cx="2925945" cy="1692212"/>
          </a:xfrm>
        </p:grpSpPr>
        <p:pic>
          <p:nvPicPr>
            <p:cNvPr id="1028" name="Picture 4" descr="Molecular Expressions Microscopy Primer: Museum of Microscopy - The Janssen  Microscope">
              <a:extLst>
                <a:ext uri="{FF2B5EF4-FFF2-40B4-BE49-F238E27FC236}">
                  <a16:creationId xmlns:a16="http://schemas.microsoft.com/office/drawing/2014/main" id="{D44C947E-213A-FE4A-BF11-91CAB7FC5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9670" y="1555381"/>
              <a:ext cx="2867860" cy="1616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CA2D0F-45E7-E0B0-8417-F6F0BB2173DD}"/>
                </a:ext>
              </a:extLst>
            </p:cNvPr>
            <p:cNvSpPr/>
            <p:nvPr/>
          </p:nvSpPr>
          <p:spPr>
            <a:xfrm>
              <a:off x="7721585" y="2490107"/>
              <a:ext cx="889015" cy="757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9" name="ZoneTexte 4">
            <a:extLst>
              <a:ext uri="{FF2B5EF4-FFF2-40B4-BE49-F238E27FC236}">
                <a16:creationId xmlns:a16="http://schemas.microsoft.com/office/drawing/2014/main" id="{A660B341-6568-0865-8340-BD59118A3D25}"/>
              </a:ext>
            </a:extLst>
          </p:cNvPr>
          <p:cNvSpPr txBox="1"/>
          <p:nvPr/>
        </p:nvSpPr>
        <p:spPr>
          <a:xfrm>
            <a:off x="7878441" y="3143138"/>
            <a:ext cx="316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latin typeface="Calibri" panose="020F0502020204030204" pitchFamily="34" charset="0"/>
              </a:rPr>
              <a:t>Microscope de Janssen</a:t>
            </a:r>
          </a:p>
        </p:txBody>
      </p:sp>
    </p:spTree>
    <p:extLst>
      <p:ext uri="{BB962C8B-B14F-4D97-AF65-F5344CB8AC3E}">
        <p14:creationId xmlns:p14="http://schemas.microsoft.com/office/powerpoint/2010/main" val="245036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EDBFA8E-AEC9-6F4C-BA5D-1CFF77B4B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545" r="79193" b="10751"/>
          <a:stretch/>
        </p:blipFill>
        <p:spPr>
          <a:xfrm rot="10800000">
            <a:off x="9930961" y="1897341"/>
            <a:ext cx="1579802" cy="482053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2E40F60-8C09-5C42-BFFA-87835249EFCF}"/>
              </a:ext>
            </a:extLst>
          </p:cNvPr>
          <p:cNvSpPr txBox="1"/>
          <p:nvPr/>
        </p:nvSpPr>
        <p:spPr>
          <a:xfrm>
            <a:off x="9744587" y="1528008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Image observée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DF8FED-732A-5F49-ACC0-7202C0AAD17D}"/>
              </a:ext>
            </a:extLst>
          </p:cNvPr>
          <p:cNvSpPr txBox="1"/>
          <p:nvPr/>
        </p:nvSpPr>
        <p:spPr>
          <a:xfrm>
            <a:off x="8740574" y="3529540"/>
            <a:ext cx="119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Oculaire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938D539-271D-934E-BD3C-2B0354667E39}"/>
              </a:ext>
            </a:extLst>
          </p:cNvPr>
          <p:cNvSpPr txBox="1"/>
          <p:nvPr/>
        </p:nvSpPr>
        <p:spPr>
          <a:xfrm>
            <a:off x="8910052" y="4539720"/>
            <a:ext cx="102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Objectif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47E1A6B-3111-AC48-804F-685DCA8EBE60}"/>
              </a:ext>
            </a:extLst>
          </p:cNvPr>
          <p:cNvSpPr txBox="1"/>
          <p:nvPr/>
        </p:nvSpPr>
        <p:spPr>
          <a:xfrm>
            <a:off x="8667001" y="4984572"/>
            <a:ext cx="126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Échantillon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3BF101B-5FE1-1B42-BA4D-ED1CB5F421E7}"/>
              </a:ext>
            </a:extLst>
          </p:cNvPr>
          <p:cNvSpPr txBox="1"/>
          <p:nvPr/>
        </p:nvSpPr>
        <p:spPr>
          <a:xfrm>
            <a:off x="9097925" y="6168087"/>
            <a:ext cx="8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Lampe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1D3C980-5E2F-6D49-B56D-D754F93CBCA1}"/>
              </a:ext>
            </a:extLst>
          </p:cNvPr>
          <p:cNvSpPr txBox="1"/>
          <p:nvPr/>
        </p:nvSpPr>
        <p:spPr>
          <a:xfrm>
            <a:off x="8610600" y="5538570"/>
            <a:ext cx="137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Condenseur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D2C180-402F-1E49-9D1F-D46B6EA0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Grossissement</a:t>
            </a:r>
          </a:p>
        </p:txBody>
      </p:sp>
      <p:sp>
        <p:nvSpPr>
          <p:cNvPr id="57" name="Espace réservé du numéro de diapositive 56">
            <a:extLst>
              <a:ext uri="{FF2B5EF4-FFF2-40B4-BE49-F238E27FC236}">
                <a16:creationId xmlns:a16="http://schemas.microsoft.com/office/drawing/2014/main" id="{14927710-13CC-6A4C-AC3E-B674B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16</a:t>
            </a:fld>
            <a:endParaRPr lang="fr-FR"/>
          </a:p>
        </p:txBody>
      </p:sp>
      <p:pic>
        <p:nvPicPr>
          <p:cNvPr id="2050" name="Picture 2" descr="Objectifs de microscopes - Microscopie">
            <a:extLst>
              <a:ext uri="{FF2B5EF4-FFF2-40B4-BE49-F238E27FC236}">
                <a16:creationId xmlns:a16="http://schemas.microsoft.com/office/drawing/2014/main" id="{6C2EEB04-8BA1-8A45-8F7A-11AE4D47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1666507"/>
            <a:ext cx="4371622" cy="18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Are the Functions of the Objective Lenses?">
            <a:extLst>
              <a:ext uri="{FF2B5EF4-FFF2-40B4-BE49-F238E27FC236}">
                <a16:creationId xmlns:a16="http://schemas.microsoft.com/office/drawing/2014/main" id="{DBE3051C-026C-9843-92FD-D7C81588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4222452"/>
            <a:ext cx="3333021" cy="222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E8D5BE4-4EA0-7941-B2C1-8040449461B5}"/>
              </a:ext>
            </a:extLst>
          </p:cNvPr>
          <p:cNvSpPr txBox="1"/>
          <p:nvPr/>
        </p:nvSpPr>
        <p:spPr>
          <a:xfrm>
            <a:off x="952501" y="3524841"/>
            <a:ext cx="253922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1600">
                <a:latin typeface="Calibri"/>
                <a:cs typeface="Calibri"/>
              </a:rPr>
              <a:t>Différentes tailles d’objectifs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67A4803-B9DB-B04E-AB5F-335E218FB902}"/>
              </a:ext>
            </a:extLst>
          </p:cNvPr>
          <p:cNvSpPr txBox="1"/>
          <p:nvPr/>
        </p:nvSpPr>
        <p:spPr>
          <a:xfrm>
            <a:off x="952501" y="6444809"/>
            <a:ext cx="233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Tourelle </a:t>
            </a:r>
            <a:r>
              <a:rPr lang="fr-FR" sz="1600">
                <a:latin typeface="Calibri" panose="020F0502020204030204" pitchFamily="34" charset="0"/>
              </a:rPr>
              <a:t>porte</a:t>
            </a:r>
            <a:r>
              <a:rPr lang="fr-FR">
                <a:latin typeface="Calibri" panose="020F0502020204030204" pitchFamily="34" charset="0"/>
              </a:rPr>
              <a:t> objectifs</a:t>
            </a:r>
          </a:p>
        </p:txBody>
      </p:sp>
      <p:pic>
        <p:nvPicPr>
          <p:cNvPr id="2054" name="Picture 6" descr="Oculaire Euromex paire d'occulaire SB.6010, EWF 10x/20, SB-series">
            <a:extLst>
              <a:ext uri="{FF2B5EF4-FFF2-40B4-BE49-F238E27FC236}">
                <a16:creationId xmlns:a16="http://schemas.microsoft.com/office/drawing/2014/main" id="{C0389870-2241-E94F-97E3-361B9D09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610" y="4279593"/>
            <a:ext cx="2213281" cy="221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CD0E48D3-94BE-D14F-92CE-B226C2E5070E}"/>
              </a:ext>
            </a:extLst>
          </p:cNvPr>
          <p:cNvSpPr txBox="1"/>
          <p:nvPr/>
        </p:nvSpPr>
        <p:spPr>
          <a:xfrm>
            <a:off x="5637146" y="6441379"/>
            <a:ext cx="106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err="1">
                <a:latin typeface="Calibri" panose="020F0502020204030204" pitchFamily="34" charset="0"/>
              </a:rPr>
              <a:t>Occulaires</a:t>
            </a:r>
            <a:endParaRPr lang="fr-FR" sz="1600">
              <a:latin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FD178A4-0103-4741-B6FF-063E86302C61}"/>
              </a:ext>
            </a:extLst>
          </p:cNvPr>
          <p:cNvSpPr txBox="1"/>
          <p:nvPr/>
        </p:nvSpPr>
        <p:spPr>
          <a:xfrm>
            <a:off x="5865323" y="4378291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X 10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D77B16-F5F9-AC4C-8213-AE5167541F82}"/>
              </a:ext>
            </a:extLst>
          </p:cNvPr>
          <p:cNvSpPr txBox="1"/>
          <p:nvPr/>
        </p:nvSpPr>
        <p:spPr>
          <a:xfrm>
            <a:off x="4203894" y="166650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X 4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25BD8B7-16C9-404A-909F-3421EDC5843F}"/>
              </a:ext>
            </a:extLst>
          </p:cNvPr>
          <p:cNvSpPr txBox="1"/>
          <p:nvPr/>
        </p:nvSpPr>
        <p:spPr>
          <a:xfrm>
            <a:off x="3251978" y="155056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X 10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6AAC35E-1941-6F40-9A8F-18DD3761D584}"/>
              </a:ext>
            </a:extLst>
          </p:cNvPr>
          <p:cNvSpPr txBox="1"/>
          <p:nvPr/>
        </p:nvSpPr>
        <p:spPr>
          <a:xfrm>
            <a:off x="2296657" y="148580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X 20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5E2EF06-CCEF-BC41-B140-BEE6AD024B9E}"/>
              </a:ext>
            </a:extLst>
          </p:cNvPr>
          <p:cNvSpPr txBox="1"/>
          <p:nvPr/>
        </p:nvSpPr>
        <p:spPr>
          <a:xfrm>
            <a:off x="1231747" y="142828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X 100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CF31FC-0BA2-E745-A247-8E2D18CAB8B0}"/>
              </a:ext>
            </a:extLst>
          </p:cNvPr>
          <p:cNvSpPr txBox="1"/>
          <p:nvPr/>
        </p:nvSpPr>
        <p:spPr>
          <a:xfrm>
            <a:off x="8063172" y="448987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10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758DDD2-E0D0-2D47-A516-DA74093BB35E}"/>
              </a:ext>
            </a:extLst>
          </p:cNvPr>
          <p:cNvSpPr txBox="1"/>
          <p:nvPr/>
        </p:nvSpPr>
        <p:spPr>
          <a:xfrm>
            <a:off x="8053194" y="348983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10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6635592-3ECA-9949-8EA5-10FED26EB3C8}"/>
              </a:ext>
            </a:extLst>
          </p:cNvPr>
          <p:cNvSpPr txBox="1"/>
          <p:nvPr/>
        </p:nvSpPr>
        <p:spPr>
          <a:xfrm>
            <a:off x="7967434" y="202811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100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0407FB1-B8B6-9A4A-A496-D4B4A381E15E}"/>
              </a:ext>
            </a:extLst>
          </p:cNvPr>
          <p:cNvSpPr txBox="1"/>
          <p:nvPr/>
        </p:nvSpPr>
        <p:spPr>
          <a:xfrm>
            <a:off x="8144926" y="267567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=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D8ACCF9-B8C9-2D47-A701-936EE2B00F4E}"/>
              </a:ext>
            </a:extLst>
          </p:cNvPr>
          <p:cNvSpPr txBox="1"/>
          <p:nvPr/>
        </p:nvSpPr>
        <p:spPr>
          <a:xfrm>
            <a:off x="8165692" y="402821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9305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D2C180-402F-1E49-9D1F-D46B6EA0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 à immersion</a:t>
            </a:r>
          </a:p>
        </p:txBody>
      </p:sp>
      <p:sp>
        <p:nvSpPr>
          <p:cNvPr id="57" name="Espace réservé du numéro de diapositive 56">
            <a:extLst>
              <a:ext uri="{FF2B5EF4-FFF2-40B4-BE49-F238E27FC236}">
                <a16:creationId xmlns:a16="http://schemas.microsoft.com/office/drawing/2014/main" id="{14927710-13CC-6A4C-AC3E-B674B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17</a:t>
            </a:fld>
            <a:endParaRPr lang="fr-FR"/>
          </a:p>
        </p:txBody>
      </p:sp>
      <p:pic>
        <p:nvPicPr>
          <p:cNvPr id="2050" name="Picture 2" descr="Objectifs de microscopes - Microscopie">
            <a:extLst>
              <a:ext uri="{FF2B5EF4-FFF2-40B4-BE49-F238E27FC236}">
                <a16:creationId xmlns:a16="http://schemas.microsoft.com/office/drawing/2014/main" id="{6C2EEB04-8BA1-8A45-8F7A-11AE4D47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1666507"/>
            <a:ext cx="4371622" cy="18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E8D5BE4-4EA0-7941-B2C1-8040449461B5}"/>
              </a:ext>
            </a:extLst>
          </p:cNvPr>
          <p:cNvSpPr txBox="1"/>
          <p:nvPr/>
        </p:nvSpPr>
        <p:spPr>
          <a:xfrm>
            <a:off x="952501" y="3524841"/>
            <a:ext cx="2539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latin typeface="Calibri" panose="020F0502020204030204" pitchFamily="34" charset="0"/>
              </a:rPr>
              <a:t>Différentes tailles d’objectifs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5E2EF06-CCEF-BC41-B140-BEE6AD024B9E}"/>
              </a:ext>
            </a:extLst>
          </p:cNvPr>
          <p:cNvSpPr txBox="1"/>
          <p:nvPr/>
        </p:nvSpPr>
        <p:spPr>
          <a:xfrm>
            <a:off x="1231747" y="142828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FF0000"/>
                </a:solidFill>
                <a:latin typeface="+mj-lt"/>
              </a:rPr>
              <a:t>X 100</a:t>
            </a:r>
          </a:p>
        </p:txBody>
      </p:sp>
      <p:pic>
        <p:nvPicPr>
          <p:cNvPr id="1026" name="Picture 2" descr="Chapter 2">
            <a:extLst>
              <a:ext uri="{FF2B5EF4-FFF2-40B4-BE49-F238E27FC236}">
                <a16:creationId xmlns:a16="http://schemas.microsoft.com/office/drawing/2014/main" id="{60518A88-F82F-B744-839C-7BDBE567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43" y="4038014"/>
            <a:ext cx="39624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E0F1B2F-A76E-5D41-B718-DFEC3883CDE2}"/>
              </a:ext>
            </a:extLst>
          </p:cNvPr>
          <p:cNvSpPr txBox="1"/>
          <p:nvPr/>
        </p:nvSpPr>
        <p:spPr>
          <a:xfrm>
            <a:off x="668943" y="6082714"/>
            <a:ext cx="437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L’huile à immersion permet une réfraction des rayons, similaire au verre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8B4E4D9-78E0-164A-BEEE-880AA2ADB940}"/>
              </a:ext>
            </a:extLst>
          </p:cNvPr>
          <p:cNvSpPr txBox="1"/>
          <p:nvPr/>
        </p:nvSpPr>
        <p:spPr>
          <a:xfrm>
            <a:off x="6749005" y="5329735"/>
            <a:ext cx="52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Dépôt d’une goutte d’huile à immersion sur la lame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507FDC-0198-5C1E-600A-F19FEE17FD49}"/>
              </a:ext>
            </a:extLst>
          </p:cNvPr>
          <p:cNvSpPr/>
          <p:nvPr/>
        </p:nvSpPr>
        <p:spPr>
          <a:xfrm>
            <a:off x="952501" y="1428285"/>
            <a:ext cx="1377476" cy="2144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194" name="Picture 2" descr="Oil immersion operation｜Eclipse Ei｜Online Guide｜Nikon Corporation  Healthcare Business Unit Microscope Solutions">
            <a:extLst>
              <a:ext uri="{FF2B5EF4-FFF2-40B4-BE49-F238E27FC236}">
                <a16:creationId xmlns:a16="http://schemas.microsoft.com/office/drawing/2014/main" id="{8974DEDC-88AA-F1BF-54D7-F9C57D1D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16" y="2115198"/>
            <a:ext cx="4371622" cy="32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7CA5B4-61BB-53BA-1393-83211971A5DF}"/>
              </a:ext>
            </a:extLst>
          </p:cNvPr>
          <p:cNvSpPr txBox="1"/>
          <p:nvPr/>
        </p:nvSpPr>
        <p:spPr>
          <a:xfrm>
            <a:off x="6050505" y="6049401"/>
            <a:ext cx="527574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Calibri"/>
                <a:cs typeface="Calibri"/>
              </a:rPr>
              <a:t>AJUSTEMENT AVEC VIS MICROSCOPIQUE SEULEMENT!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54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EC933D90-C309-0442-867C-6AE8BC6E471D}"/>
              </a:ext>
            </a:extLst>
          </p:cNvPr>
          <p:cNvSpPr txBox="1">
            <a:spLocks/>
          </p:cNvSpPr>
          <p:nvPr/>
        </p:nvSpPr>
        <p:spPr>
          <a:xfrm>
            <a:off x="751114" y="1605843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C7E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>
                <a:latin typeface="Calibri" panose="020F0502020204030204" pitchFamily="34" charset="0"/>
                <a:cs typeface="Calibri" panose="020F0502020204030204" pitchFamily="34" charset="0"/>
              </a:rPr>
              <a:t>État frais</a:t>
            </a:r>
          </a:p>
          <a:p>
            <a:pPr marL="457200" lvl="1" indent="0">
              <a:buNone/>
            </a:pPr>
            <a:endParaRPr 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lvl="1" indent="0">
              <a:buNone/>
            </a:pP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Permet d’observer la mobilité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6507CB-DB8B-014F-8D5E-02BF55F2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Types de préparation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22433C-A070-2545-ADE6-35B55812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352853A-54BE-6546-AA1F-4FE44C6A40FF}"/>
              </a:ext>
            </a:extLst>
          </p:cNvPr>
          <p:cNvSpPr txBox="1">
            <a:spLocks/>
          </p:cNvSpPr>
          <p:nvPr/>
        </p:nvSpPr>
        <p:spPr>
          <a:xfrm>
            <a:off x="5903538" y="1605843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C7E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>
                <a:latin typeface="Calibri" panose="020F0502020204030204" pitchFamily="34" charset="0"/>
                <a:cs typeface="Calibri" panose="020F0502020204030204" pitchFamily="34" charset="0"/>
              </a:rPr>
              <a:t>Frottis</a:t>
            </a:r>
          </a:p>
          <a:p>
            <a:pPr marL="9525" lvl="1" indent="0">
              <a:buNone/>
            </a:pPr>
            <a:endParaRPr 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lvl="1" indent="0">
              <a:buNone/>
            </a:pP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Permet d’appliquer des colorations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CEC3B665-84EC-FE4D-B70D-2836C224C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0" b="1990"/>
          <a:stretch/>
        </p:blipFill>
        <p:spPr bwMode="auto">
          <a:xfrm>
            <a:off x="627890" y="3270387"/>
            <a:ext cx="4036358" cy="23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02F241C-0A01-CE41-A23C-354C36D89A8B}"/>
              </a:ext>
            </a:extLst>
          </p:cNvPr>
          <p:cNvCxnSpPr>
            <a:cxnSpLocks/>
          </p:cNvCxnSpPr>
          <p:nvPr/>
        </p:nvCxnSpPr>
        <p:spPr>
          <a:xfrm>
            <a:off x="791176" y="2307062"/>
            <a:ext cx="2819400" cy="0"/>
          </a:xfrm>
          <a:prstGeom prst="line">
            <a:avLst/>
          </a:prstGeom>
          <a:ln w="57150">
            <a:solidFill>
              <a:srgbClr val="AEC7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5ED67CC-907E-A84E-A323-B221ED7DDE5B}"/>
              </a:ext>
            </a:extLst>
          </p:cNvPr>
          <p:cNvCxnSpPr>
            <a:cxnSpLocks/>
          </p:cNvCxnSpPr>
          <p:nvPr/>
        </p:nvCxnSpPr>
        <p:spPr>
          <a:xfrm>
            <a:off x="5903538" y="2281899"/>
            <a:ext cx="2819400" cy="0"/>
          </a:xfrm>
          <a:prstGeom prst="line">
            <a:avLst/>
          </a:prstGeom>
          <a:ln w="57150">
            <a:solidFill>
              <a:srgbClr val="AEC7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 descr="Types of Staining Techniques Used in Microbiology – Microbe Online">
            <a:extLst>
              <a:ext uri="{FF2B5EF4-FFF2-40B4-BE49-F238E27FC236}">
                <a16:creationId xmlns:a16="http://schemas.microsoft.com/office/drawing/2014/main" id="{8BFBD50F-2108-FA55-8766-908A1B54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526" y="2899909"/>
            <a:ext cx="5438933" cy="382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65DB0F3-7679-F25A-1F99-70354F56FBAA}"/>
              </a:ext>
            </a:extLst>
          </p:cNvPr>
          <p:cNvSpPr txBox="1"/>
          <p:nvPr/>
        </p:nvSpPr>
        <p:spPr>
          <a:xfrm>
            <a:off x="627890" y="6151418"/>
            <a:ext cx="343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Vidéo vie sous microscope</a:t>
            </a:r>
          </a:p>
        </p:txBody>
      </p:sp>
    </p:spTree>
    <p:extLst>
      <p:ext uri="{BB962C8B-B14F-4D97-AF65-F5344CB8AC3E}">
        <p14:creationId xmlns:p14="http://schemas.microsoft.com/office/powerpoint/2010/main" val="816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C0BCD-28D3-2E4B-BDB4-F45FD918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Coloration de GRAM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950B9C-2B60-EF43-A2E7-AED13014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19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255807C-26B9-E644-8F2E-A6F2302FFCF6}"/>
              </a:ext>
            </a:extLst>
          </p:cNvPr>
          <p:cNvSpPr txBox="1">
            <a:spLocks/>
          </p:cNvSpPr>
          <p:nvPr/>
        </p:nvSpPr>
        <p:spPr>
          <a:xfrm>
            <a:off x="464896" y="1801446"/>
            <a:ext cx="106659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C7E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Permet de classifier les bactéries en fonction des </a:t>
            </a:r>
            <a:b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caractéristiques de leur paroi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40744A-C8ED-E04F-A1E8-E628AA3ED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07"/>
          <a:stretch/>
        </p:blipFill>
        <p:spPr>
          <a:xfrm>
            <a:off x="6968616" y="3612443"/>
            <a:ext cx="4533207" cy="20830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1968126-DEB4-E348-BA07-A5DDA5CC263F}"/>
              </a:ext>
            </a:extLst>
          </p:cNvPr>
          <p:cNvSpPr txBox="1"/>
          <p:nvPr/>
        </p:nvSpPr>
        <p:spPr>
          <a:xfrm>
            <a:off x="7172498" y="5832885"/>
            <a:ext cx="561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Morphologie de la paroi des GRAM– et GRAM+</a:t>
            </a:r>
          </a:p>
        </p:txBody>
      </p:sp>
      <p:pic>
        <p:nvPicPr>
          <p:cNvPr id="2052" name="Picture 4" descr="Gram stain - Wikipedia">
            <a:extLst>
              <a:ext uri="{FF2B5EF4-FFF2-40B4-BE49-F238E27FC236}">
                <a16:creationId xmlns:a16="http://schemas.microsoft.com/office/drawing/2014/main" id="{DA82866D-611C-772F-92EE-49CB1103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08" y="3482493"/>
            <a:ext cx="2991555" cy="224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m Stain Procedure in Research and Labs">
            <a:extLst>
              <a:ext uri="{FF2B5EF4-FFF2-40B4-BE49-F238E27FC236}">
                <a16:creationId xmlns:a16="http://schemas.microsoft.com/office/drawing/2014/main" id="{F823B141-7A26-27C1-A389-6DE4F06B1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197" y="3485379"/>
            <a:ext cx="2991556" cy="224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5">
            <a:extLst>
              <a:ext uri="{FF2B5EF4-FFF2-40B4-BE49-F238E27FC236}">
                <a16:creationId xmlns:a16="http://schemas.microsoft.com/office/drawing/2014/main" id="{384EE254-8D63-A5BD-1947-06E7652A8999}"/>
              </a:ext>
            </a:extLst>
          </p:cNvPr>
          <p:cNvSpPr/>
          <p:nvPr/>
        </p:nvSpPr>
        <p:spPr>
          <a:xfrm>
            <a:off x="582693" y="5832885"/>
            <a:ext cx="282992" cy="299258"/>
          </a:xfrm>
          <a:prstGeom prst="roundRect">
            <a:avLst/>
          </a:prstGeom>
          <a:solidFill>
            <a:srgbClr val="573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6195ABEA-4E1B-9E1C-5F1F-497055A15AD7}"/>
              </a:ext>
            </a:extLst>
          </p:cNvPr>
          <p:cNvSpPr txBox="1"/>
          <p:nvPr/>
        </p:nvSpPr>
        <p:spPr>
          <a:xfrm>
            <a:off x="838200" y="579784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GRAM+</a:t>
            </a:r>
          </a:p>
        </p:txBody>
      </p:sp>
      <p:sp>
        <p:nvSpPr>
          <p:cNvPr id="11" name="Rectangle : coins arrondis 7">
            <a:extLst>
              <a:ext uri="{FF2B5EF4-FFF2-40B4-BE49-F238E27FC236}">
                <a16:creationId xmlns:a16="http://schemas.microsoft.com/office/drawing/2014/main" id="{B2FA802B-9BEF-C4EF-B663-B85F0683F584}"/>
              </a:ext>
            </a:extLst>
          </p:cNvPr>
          <p:cNvSpPr/>
          <p:nvPr/>
        </p:nvSpPr>
        <p:spPr>
          <a:xfrm>
            <a:off x="581420" y="6169835"/>
            <a:ext cx="282992" cy="299258"/>
          </a:xfrm>
          <a:prstGeom prst="roundRect">
            <a:avLst/>
          </a:prstGeom>
          <a:solidFill>
            <a:srgbClr val="E34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" name="ZoneTexte 8">
            <a:extLst>
              <a:ext uri="{FF2B5EF4-FFF2-40B4-BE49-F238E27FC236}">
                <a16:creationId xmlns:a16="http://schemas.microsoft.com/office/drawing/2014/main" id="{849E97D5-95F9-8193-028E-07929C35BC85}"/>
              </a:ext>
            </a:extLst>
          </p:cNvPr>
          <p:cNvSpPr txBox="1"/>
          <p:nvPr/>
        </p:nvSpPr>
        <p:spPr>
          <a:xfrm>
            <a:off x="825146" y="612354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GRAM</a:t>
            </a: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8EE32A1D-59EB-B31E-FDCF-6133AEE9A66B}"/>
              </a:ext>
            </a:extLst>
          </p:cNvPr>
          <p:cNvSpPr txBox="1"/>
          <p:nvPr/>
        </p:nvSpPr>
        <p:spPr>
          <a:xfrm>
            <a:off x="7547679" y="335908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GRAM</a:t>
            </a: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4" name="ZoneTexte 6">
            <a:extLst>
              <a:ext uri="{FF2B5EF4-FFF2-40B4-BE49-F238E27FC236}">
                <a16:creationId xmlns:a16="http://schemas.microsoft.com/office/drawing/2014/main" id="{6B18C145-AD3E-EA24-AEFF-252D9C9DC367}"/>
              </a:ext>
            </a:extLst>
          </p:cNvPr>
          <p:cNvSpPr txBox="1"/>
          <p:nvPr/>
        </p:nvSpPr>
        <p:spPr>
          <a:xfrm>
            <a:off x="10089778" y="335908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GRAM+</a:t>
            </a:r>
          </a:p>
        </p:txBody>
      </p:sp>
    </p:spTree>
    <p:extLst>
      <p:ext uri="{BB962C8B-B14F-4D97-AF65-F5344CB8AC3E}">
        <p14:creationId xmlns:p14="http://schemas.microsoft.com/office/powerpoint/2010/main" val="427695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D44A3-3CA1-FA45-B3AC-C4801EEF3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886BD1-0C55-334B-B27E-01285428D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Importance de la participation / présence 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Respect des règles de sécurité 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Adresses courriels:</a:t>
            </a:r>
          </a:p>
          <a:p>
            <a:pPr lvl="1"/>
            <a:r>
              <a:rPr lang="fr-FR" u="sng" dirty="0" err="1"/>
              <a:t>betti.pierre@courrier.uqam.ca</a:t>
            </a:r>
            <a:r>
              <a:rPr lang="fr-FR" u="sng" dirty="0"/>
              <a:t>	</a:t>
            </a:r>
            <a:endParaRPr lang="fr-FR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ross.david.2@courrier.uqam.ca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3"/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S’adresser à nous pour les questions en lien avec le labo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4D00B1-C158-904C-8317-2110FABE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499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C0BCD-28D3-2E4B-BDB4-F45FD918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Coloration de GRAM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950B9C-2B60-EF43-A2E7-AED13014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20</a:t>
            </a:fld>
            <a:endParaRPr lang="fr-FR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1331210-A430-C44B-B554-8C32FA86B3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Calibri" panose="020F0502020204030204" pitchFamily="34" charset="0"/>
            </a:endParaRPr>
          </a:p>
        </p:txBody>
      </p:sp>
      <p:pic>
        <p:nvPicPr>
          <p:cNvPr id="5" name="Picture 2" descr="Les réactifs utilisés dans la coloration de Gram - Labster Theory">
            <a:extLst>
              <a:ext uri="{FF2B5EF4-FFF2-40B4-BE49-F238E27FC236}">
                <a16:creationId xmlns:a16="http://schemas.microsoft.com/office/drawing/2014/main" id="{F4F57306-58AE-D885-1E95-B69E0B789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"/>
          <a:stretch/>
        </p:blipFill>
        <p:spPr bwMode="auto">
          <a:xfrm>
            <a:off x="5236211" y="2844800"/>
            <a:ext cx="6955789" cy="308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255807C-26B9-E644-8F2E-A6F2302FFCF6}"/>
              </a:ext>
            </a:extLst>
          </p:cNvPr>
          <p:cNvSpPr txBox="1">
            <a:spLocks/>
          </p:cNvSpPr>
          <p:nvPr/>
        </p:nvSpPr>
        <p:spPr>
          <a:xfrm>
            <a:off x="255857" y="1575302"/>
            <a:ext cx="119361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C7E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C7E3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fr-FR" sz="2400">
                <a:latin typeface="Calibri" panose="020F0502020204030204" pitchFamily="34" charset="0"/>
                <a:cs typeface="Calibri" panose="020F0502020204030204" pitchFamily="34" charset="0"/>
              </a:rPr>
              <a:t>Fixer les microorganismes contenus dans le liquide sur la lame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</a:pPr>
            <a:endParaRPr lang="fr-F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fr-FR" sz="2400">
                <a:latin typeface="Calibri" panose="020F0502020204030204" pitchFamily="34" charset="0"/>
                <a:cs typeface="Calibri" panose="020F0502020204030204" pitchFamily="34" charset="0"/>
              </a:rPr>
              <a:t>Colorer l’intégralité des microorganismes avec le cristal violet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</a:pPr>
            <a:endParaRPr lang="fr-F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fr-FR" sz="2400">
                <a:latin typeface="Calibri" panose="020F0502020204030204" pitchFamily="34" charset="0"/>
                <a:cs typeface="Calibri" panose="020F0502020204030204" pitchFamily="34" charset="0"/>
              </a:rPr>
              <a:t>Fixer le cristal violet avec l’iode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</a:pPr>
            <a:endParaRPr lang="fr-F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fr-FR" sz="2400">
                <a:latin typeface="Calibri" panose="020F0502020204030204" pitchFamily="34" charset="0"/>
                <a:cs typeface="Calibri" panose="020F0502020204030204" pitchFamily="34" charset="0"/>
              </a:rPr>
              <a:t>Décolorer uniquement les GRAM– avec l’alcool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</a:pPr>
            <a:endParaRPr lang="fr-F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fr-FR" sz="2400">
                <a:latin typeface="Calibri" panose="020F0502020204030204" pitchFamily="34" charset="0"/>
                <a:cs typeface="Calibri" panose="020F0502020204030204" pitchFamily="34" charset="0"/>
              </a:rPr>
              <a:t>Recolorer les GRAM– avec la safranine</a:t>
            </a:r>
          </a:p>
        </p:txBody>
      </p:sp>
    </p:spTree>
    <p:extLst>
      <p:ext uri="{BB962C8B-B14F-4D97-AF65-F5344CB8AC3E}">
        <p14:creationId xmlns:p14="http://schemas.microsoft.com/office/powerpoint/2010/main" val="1169805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E07DB-A5D7-DE4E-A572-2BD228DB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Coloration bleu de méthylène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803DCC-B0A8-A748-9200-1F096CF81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13" y="1625600"/>
            <a:ext cx="10515600" cy="4351338"/>
          </a:xfrm>
        </p:spPr>
        <p:txBody>
          <a:bodyPr/>
          <a:lstStyle/>
          <a:p>
            <a:r>
              <a:rPr lang="fr-FR"/>
              <a:t>Discriminer les cellules mortes des cellules vivantes</a:t>
            </a:r>
          </a:p>
          <a:p>
            <a:r>
              <a:rPr lang="fr-FR"/>
              <a:t>Colorer les microorganismes pour une meilleure observation</a:t>
            </a:r>
          </a:p>
          <a:p>
            <a:r>
              <a:rPr lang="fr-FR"/>
              <a:t>Colore l’ADN d’un bleu plus intense, donc meilleur vision du noyau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7CFB6E-2A88-4E47-9D2B-1F778991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21</a:t>
            </a:fld>
            <a:endParaRPr lang="fr-FR"/>
          </a:p>
        </p:txBody>
      </p:sp>
      <p:pic>
        <p:nvPicPr>
          <p:cNvPr id="2052" name="Picture 4" descr="📚 Coloration au bleu de méthylène 📚... - Microbiologie-usthb | Facebook">
            <a:extLst>
              <a:ext uri="{FF2B5EF4-FFF2-40B4-BE49-F238E27FC236}">
                <a16:creationId xmlns:a16="http://schemas.microsoft.com/office/drawing/2014/main" id="{093BF31B-CAAC-504F-AF26-D905BFAD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57" y="3382086"/>
            <a:ext cx="29972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6A988B5-77AC-0D4A-8E29-9F2D0D4F0090}"/>
              </a:ext>
            </a:extLst>
          </p:cNvPr>
          <p:cNvSpPr txBox="1"/>
          <p:nvPr/>
        </p:nvSpPr>
        <p:spPr>
          <a:xfrm>
            <a:off x="2849119" y="613409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Bactéries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D6967D-0DA1-2247-93A2-012AF4465E6E}"/>
              </a:ext>
            </a:extLst>
          </p:cNvPr>
          <p:cNvSpPr txBox="1"/>
          <p:nvPr/>
        </p:nvSpPr>
        <p:spPr>
          <a:xfrm>
            <a:off x="6572074" y="6155328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Cellule de l’épithélium buccale</a:t>
            </a:r>
          </a:p>
        </p:txBody>
      </p:sp>
      <p:pic>
        <p:nvPicPr>
          <p:cNvPr id="4098" name="Picture 2" descr="Methylene blue - Wikipedia">
            <a:extLst>
              <a:ext uri="{FF2B5EF4-FFF2-40B4-BE49-F238E27FC236}">
                <a16:creationId xmlns:a16="http://schemas.microsoft.com/office/drawing/2014/main" id="{2FD5D1B0-FFD5-3686-CB80-C95383E78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042" y="3335174"/>
            <a:ext cx="4204958" cy="27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2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4F9BBA-A1BB-294F-9F81-B8445A27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Morphologie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8D72AFE-A134-624F-AE1F-70B111BB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45" y="1872880"/>
            <a:ext cx="5573888" cy="4351338"/>
          </a:xfrm>
        </p:spPr>
        <p:txBody>
          <a:bodyPr/>
          <a:lstStyle/>
          <a:p>
            <a:r>
              <a:rPr lang="fr-FR"/>
              <a:t>Morphologie et arrangement des microorganismes entre eux</a:t>
            </a:r>
          </a:p>
          <a:p>
            <a:endParaRPr lang="fr-FR"/>
          </a:p>
          <a:p>
            <a:r>
              <a:rPr lang="fr-FR"/>
              <a:t>Noms issus de ces caractéristiques:</a:t>
            </a:r>
          </a:p>
          <a:p>
            <a:pPr lvl="1"/>
            <a:r>
              <a:rPr lang="fr-FR"/>
              <a:t>Diplocoque: coques par deux</a:t>
            </a:r>
          </a:p>
          <a:p>
            <a:pPr lvl="1"/>
            <a:r>
              <a:rPr lang="fr-FR" err="1"/>
              <a:t>Strepto</a:t>
            </a:r>
            <a:r>
              <a:rPr lang="fr-FR"/>
              <a:t>- : en chaines</a:t>
            </a:r>
          </a:p>
          <a:p>
            <a:pPr lvl="1"/>
            <a:r>
              <a:rPr lang="fr-FR" err="1"/>
              <a:t>Staphylo</a:t>
            </a:r>
            <a:r>
              <a:rPr lang="fr-FR"/>
              <a:t>- : en amas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70563F-654D-1446-82A1-12007FC5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22</a:t>
            </a:fld>
            <a:endParaRPr lang="fr-FR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125DF07-97C2-0948-BE06-7C4D6CF9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0565"/>
            <a:ext cx="5775694" cy="53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236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000DB-2FD0-3047-9126-F420DBBD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Observations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62938B-8055-7C4F-A1BB-38554800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23</a:t>
            </a:fld>
            <a:endParaRPr lang="fr-FR"/>
          </a:p>
        </p:txBody>
      </p:sp>
      <p:pic>
        <p:nvPicPr>
          <p:cNvPr id="9218" name="Picture 2" descr="We need new antibiotics for Gram-negative, not Gram-positive bacteria |  Reflections on Infection Prevention and Control">
            <a:extLst>
              <a:ext uri="{FF2B5EF4-FFF2-40B4-BE49-F238E27FC236}">
                <a16:creationId xmlns:a16="http://schemas.microsoft.com/office/drawing/2014/main" id="{18ACD4D5-58EB-DB46-8E1E-E6274510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1" y="1825320"/>
            <a:ext cx="5457306" cy="4029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FD77925-7888-2C44-A950-B3F5BC325582}"/>
              </a:ext>
            </a:extLst>
          </p:cNvPr>
          <p:cNvSpPr txBox="1"/>
          <p:nvPr/>
        </p:nvSpPr>
        <p:spPr>
          <a:xfrm>
            <a:off x="273572" y="5892581"/>
            <a:ext cx="5822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Escherichia coli</a:t>
            </a:r>
            <a:r>
              <a:rPr lang="en-CA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(GRAM–) 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lang="fr-FR" i="1">
                <a:latin typeface="Calibri" panose="020F0502020204030204" pitchFamily="34" charset="0"/>
                <a:cs typeface="Calibri" panose="020F0502020204030204" pitchFamily="34" charset="0"/>
              </a:rPr>
              <a:t>Staphylococcus aureus 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(GRAM+)</a:t>
            </a:r>
          </a:p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X1000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CDC580-2C7C-B040-AE2B-6E0E04D91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189" y="1825320"/>
            <a:ext cx="3392011" cy="4070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ABF669-6B10-9B47-9E8A-66C6BE4D5DFF}"/>
              </a:ext>
            </a:extLst>
          </p:cNvPr>
          <p:cNvSpPr txBox="1"/>
          <p:nvPr/>
        </p:nvSpPr>
        <p:spPr>
          <a:xfrm>
            <a:off x="6502400" y="5939100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err="1">
                <a:latin typeface="Calibri" panose="020F0502020204030204" pitchFamily="34" charset="0"/>
              </a:rPr>
              <a:t>Spirillum</a:t>
            </a:r>
            <a:r>
              <a:rPr lang="fr-FR" i="1">
                <a:latin typeface="Calibri" panose="020F0502020204030204" pitchFamily="34" charset="0"/>
              </a:rPr>
              <a:t> </a:t>
            </a:r>
            <a:r>
              <a:rPr lang="fr-FR" i="1" err="1">
                <a:latin typeface="Calibri" panose="020F0502020204030204" pitchFamily="34" charset="0"/>
              </a:rPr>
              <a:t>volutans</a:t>
            </a:r>
            <a:r>
              <a:rPr lang="fr-FR" i="1">
                <a:latin typeface="Calibri" panose="020F0502020204030204" pitchFamily="34" charset="0"/>
              </a:rPr>
              <a:t> </a:t>
            </a:r>
            <a:r>
              <a:rPr lang="fr-FR">
                <a:latin typeface="Calibri" panose="020F0502020204030204" pitchFamily="34" charset="0"/>
              </a:rPr>
              <a:t>avec flagelles (Coloration de Gray)</a:t>
            </a:r>
          </a:p>
          <a:p>
            <a:r>
              <a:rPr lang="fr-FR">
                <a:latin typeface="Calibri" panose="020F0502020204030204" pitchFamily="34" charset="0"/>
              </a:rPr>
              <a:t>x1000</a:t>
            </a:r>
          </a:p>
        </p:txBody>
      </p:sp>
    </p:spTree>
    <p:extLst>
      <p:ext uri="{BB962C8B-B14F-4D97-AF65-F5344CB8AC3E}">
        <p14:creationId xmlns:p14="http://schemas.microsoft.com/office/powerpoint/2010/main" val="188148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20C97-66CB-424E-9BBC-F487311E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Observations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01C84E-6ACD-1140-A411-E6403ADA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24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551932-9A23-5E48-96B8-8D45C6363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61" y="1678894"/>
            <a:ext cx="5707261" cy="4269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3220902-BC12-A641-ADEC-B06B1E07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524" y="1678895"/>
            <a:ext cx="5687582" cy="426903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E69EE9A-E284-2042-BA88-7FDF72E707A3}"/>
              </a:ext>
            </a:extLst>
          </p:cNvPr>
          <p:cNvSpPr txBox="1"/>
          <p:nvPr/>
        </p:nvSpPr>
        <p:spPr>
          <a:xfrm>
            <a:off x="6263524" y="6031209"/>
            <a:ext cx="5562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Streptocoques (coloration de Gram) </a:t>
            </a:r>
          </a:p>
          <a:p>
            <a:r>
              <a:rPr lang="fr-FR">
                <a:latin typeface="Calibri" panose="020F0502020204030204" pitchFamily="34" charset="0"/>
              </a:rPr>
              <a:t>x1000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FB552A-445A-3D41-805D-D6D672919F31}"/>
              </a:ext>
            </a:extLst>
          </p:cNvPr>
          <p:cNvSpPr txBox="1"/>
          <p:nvPr/>
        </p:nvSpPr>
        <p:spPr>
          <a:xfrm>
            <a:off x="328661" y="6031209"/>
            <a:ext cx="5562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Calibri" panose="020F0502020204030204" pitchFamily="34" charset="0"/>
              </a:rPr>
              <a:t>Endospores colorés en vert chez </a:t>
            </a:r>
            <a:r>
              <a:rPr lang="fr-FR" i="1">
                <a:latin typeface="Calibri" panose="020F0502020204030204" pitchFamily="34" charset="0"/>
              </a:rPr>
              <a:t>Bacillus subtilis</a:t>
            </a:r>
          </a:p>
          <a:p>
            <a:r>
              <a:rPr lang="fr-FR">
                <a:latin typeface="Calibri" panose="020F0502020204030204" pitchFamily="34" charset="0"/>
              </a:rPr>
              <a:t>X1000</a:t>
            </a:r>
          </a:p>
        </p:txBody>
      </p:sp>
    </p:spTree>
    <p:extLst>
      <p:ext uri="{BB962C8B-B14F-4D97-AF65-F5344CB8AC3E}">
        <p14:creationId xmlns:p14="http://schemas.microsoft.com/office/powerpoint/2010/main" val="3261068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A1067-83A8-BA4D-9FFE-DBB89367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Exercice de pipetage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1C249-BB6C-FD4B-97C5-DECBAFB3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Pipette Art Prints for Sale | Redbubble">
            <a:extLst>
              <a:ext uri="{FF2B5EF4-FFF2-40B4-BE49-F238E27FC236}">
                <a16:creationId xmlns:a16="http://schemas.microsoft.com/office/drawing/2014/main" id="{6226AB21-C290-5195-0D4F-02506A2FD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9"/>
              </a:clrFrom>
              <a:clrTo>
                <a:srgbClr val="FEFF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12632" r="21403" b="17719"/>
          <a:stretch/>
        </p:blipFill>
        <p:spPr bwMode="auto">
          <a:xfrm>
            <a:off x="6536011" y="1644070"/>
            <a:ext cx="4149177" cy="504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0F246-DECB-5364-BDF5-F15EFB24D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070"/>
            <a:ext cx="9597189" cy="443388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fr-CA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Vous disposez de :</a:t>
            </a:r>
          </a:p>
          <a:p>
            <a:pPr marL="47625">
              <a:lnSpc>
                <a:spcPct val="115000"/>
              </a:lnSpc>
              <a:spcAft>
                <a:spcPts val="1000"/>
              </a:spcAft>
            </a:pPr>
            <a:r>
              <a:rPr lang="fr-CA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Spectrophotomètre et cuvette</a:t>
            </a:r>
          </a:p>
          <a:p>
            <a:pPr marL="47625">
              <a:lnSpc>
                <a:spcPct val="115000"/>
              </a:lnSpc>
              <a:spcAft>
                <a:spcPts val="1000"/>
              </a:spcAft>
            </a:pPr>
            <a:r>
              <a:rPr lang="fr-CA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Kimwipes</a:t>
            </a:r>
            <a:endParaRPr lang="fr-CA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7625">
              <a:lnSpc>
                <a:spcPct val="115000"/>
              </a:lnSpc>
              <a:spcAft>
                <a:spcPts val="1000"/>
              </a:spcAft>
            </a:pPr>
            <a:r>
              <a:rPr lang="fr-CA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Micropipette (P20 </a:t>
            </a: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P200 </a:t>
            </a:r>
            <a:r>
              <a:rPr lang="fr-CA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– P1000)</a:t>
            </a:r>
          </a:p>
          <a:p>
            <a:pPr marL="47625">
              <a:lnSpc>
                <a:spcPct val="115000"/>
              </a:lnSpc>
              <a:spcAft>
                <a:spcPts val="1000"/>
              </a:spcAft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</a:t>
            </a:r>
            <a:r>
              <a:rPr lang="fr-CA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mbouts de pipettes</a:t>
            </a:r>
          </a:p>
          <a:p>
            <a:pPr marL="47625">
              <a:lnSpc>
                <a:spcPct val="115000"/>
              </a:lnSpc>
              <a:spcAft>
                <a:spcPts val="1000"/>
              </a:spcAft>
            </a:pPr>
            <a:r>
              <a:rPr lang="fr-CA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DCPIP </a:t>
            </a:r>
          </a:p>
          <a:p>
            <a:pPr marL="47625">
              <a:lnSpc>
                <a:spcPct val="115000"/>
              </a:lnSpc>
              <a:spcAft>
                <a:spcPts val="1000"/>
              </a:spcAft>
            </a:pPr>
            <a:r>
              <a:rPr lang="fr-CA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Parafilm</a:t>
            </a:r>
            <a:endParaRPr lang="en-CA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F3CE-B07E-105A-EEEC-DAB27855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Appareil électronique, imprimante, Appareils électroniques, intérieur&#10;&#10;Description générée automatiquement">
            <a:extLst>
              <a:ext uri="{FF2B5EF4-FFF2-40B4-BE49-F238E27FC236}">
                <a16:creationId xmlns:a16="http://schemas.microsoft.com/office/drawing/2014/main" id="{9645B5E3-47D9-FCED-6129-2C8D9A6C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208" y="1547275"/>
            <a:ext cx="3116379" cy="23554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1962FA7-8AE8-93FB-1498-F38C14EF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Calibration du spectrophotomètre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2B75C6-01E3-833B-A261-5B7C10FA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D51DE-7702-5885-8A46-B59EF839E30A}"/>
              </a:ext>
            </a:extLst>
          </p:cNvPr>
          <p:cNvSpPr txBox="1"/>
          <p:nvPr/>
        </p:nvSpPr>
        <p:spPr>
          <a:xfrm>
            <a:off x="124030" y="1456207"/>
            <a:ext cx="11927373" cy="56253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Brancher et allumer le spectrophotomètre (bouton derrière)</a:t>
            </a: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Attendre que l’appareil se réchauffe</a:t>
            </a: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Sélectionner SPEC 200</a:t>
            </a:r>
            <a:endParaRPr lang="fr-CA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Régler absorbance à 600 nm</a:t>
            </a:r>
            <a:endParaRPr lang="fr-CA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Utiliser la P1000 et un bécher pour mettre 1 ml d’eau distillée dans la cuvette</a:t>
            </a: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Nettoyer avec un </a:t>
            </a:r>
            <a:r>
              <a:rPr lang="fr-CA" dirty="0" err="1">
                <a:latin typeface="Calibri"/>
                <a:ea typeface="Times New Roman" panose="02020603050405020304" pitchFamily="18" charset="0"/>
                <a:cs typeface="Calibri"/>
              </a:rPr>
              <a:t>kimwipe</a:t>
            </a: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 les côtés de la cuvette (le gras des doigts peu affecter la lecture)</a:t>
            </a: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Placer la cuvette dans le sens du faisceau et fermer le couvercle </a:t>
            </a: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Appuyer sur GO</a:t>
            </a:r>
            <a:endParaRPr lang="fr-CA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Une valeur clignotera, lorsque stable, appuyer sur Enter</a:t>
            </a: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Appuyer sur le bouton 0.00 pour calibrer</a:t>
            </a:r>
            <a:endParaRPr lang="fr-CA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r>
              <a:rPr lang="fr-CA" dirty="0">
                <a:latin typeface="Calibri"/>
                <a:ea typeface="Times New Roman" panose="02020603050405020304" pitchFamily="18" charset="0"/>
                <a:cs typeface="Calibri"/>
              </a:rPr>
              <a:t>Vous pouvez maintenant lire vos autres cuvettes en les insérant puis en appuyant Enter lorsque la valeur est stable   (ne réappuyer pas sur 0.00 une fois la calibration faite)</a:t>
            </a:r>
          </a:p>
          <a:p>
            <a:pPr marL="390525" indent="-342900">
              <a:lnSpc>
                <a:spcPct val="114999"/>
              </a:lnSpc>
              <a:spcAft>
                <a:spcPts val="1000"/>
              </a:spcAft>
              <a:buAutoNum type="arabicPeriod"/>
            </a:pPr>
            <a:endParaRPr lang="fr-CA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5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FB022-A88A-8B68-69B6-45CADDEEA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484A4-F908-E472-7715-C0646870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Utilisation du spectrophotomètre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442AC5-7B98-8F33-EE1B-7F919EAF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48D190-39AA-7AA3-6F34-321B84395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12251"/>
              </p:ext>
            </p:extLst>
          </p:nvPr>
        </p:nvGraphicFramePr>
        <p:xfrm>
          <a:off x="167558" y="1466293"/>
          <a:ext cx="12024435" cy="530007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05543">
                  <a:extLst>
                    <a:ext uri="{9D8B030D-6E8A-4147-A177-3AD203B41FA5}">
                      <a16:colId xmlns:a16="http://schemas.microsoft.com/office/drawing/2014/main" val="274024809"/>
                    </a:ext>
                  </a:extLst>
                </a:gridCol>
                <a:gridCol w="2504171">
                  <a:extLst>
                    <a:ext uri="{9D8B030D-6E8A-4147-A177-3AD203B41FA5}">
                      <a16:colId xmlns:a16="http://schemas.microsoft.com/office/drawing/2014/main" val="3197734712"/>
                    </a:ext>
                  </a:extLst>
                </a:gridCol>
                <a:gridCol w="2504171">
                  <a:extLst>
                    <a:ext uri="{9D8B030D-6E8A-4147-A177-3AD203B41FA5}">
                      <a16:colId xmlns:a16="http://schemas.microsoft.com/office/drawing/2014/main" val="1717119924"/>
                    </a:ext>
                  </a:extLst>
                </a:gridCol>
                <a:gridCol w="2505275">
                  <a:extLst>
                    <a:ext uri="{9D8B030D-6E8A-4147-A177-3AD203B41FA5}">
                      <a16:colId xmlns:a16="http://schemas.microsoft.com/office/drawing/2014/main" val="340170895"/>
                    </a:ext>
                  </a:extLst>
                </a:gridCol>
                <a:gridCol w="2505275">
                  <a:extLst>
                    <a:ext uri="{9D8B030D-6E8A-4147-A177-3AD203B41FA5}">
                      <a16:colId xmlns:a16="http://schemas.microsoft.com/office/drawing/2014/main" val="3410048399"/>
                    </a:ext>
                  </a:extLst>
                </a:gridCol>
              </a:tblGrid>
              <a:tr h="3548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4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buNone/>
                      </a:pPr>
                      <a:r>
                        <a:rPr lang="fr-CA" sz="1800" b="1" i="0" u="none" strike="noStrike" baseline="0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Cuvette # 1 (P200)</a:t>
                      </a:r>
                    </a:p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endParaRPr lang="fr-CA" sz="1800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68580" marR="68580" marT="0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800" dirty="0">
                          <a:effectLst/>
                          <a:latin typeface="Calibri"/>
                          <a:cs typeface="Calibri"/>
                        </a:rPr>
                        <a:t>Cuvette # 2 (P200)</a:t>
                      </a:r>
                      <a:endParaRPr lang="en-CA" sz="24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800" dirty="0">
                          <a:effectLst/>
                          <a:latin typeface="Calibri"/>
                          <a:cs typeface="Calibri"/>
                        </a:rPr>
                        <a:t>Cuvette # 3 (P20)</a:t>
                      </a:r>
                      <a:endParaRPr lang="en-CA" sz="24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800" dirty="0">
                          <a:effectLst/>
                          <a:latin typeface="Calibri"/>
                          <a:cs typeface="Calibri"/>
                        </a:rPr>
                        <a:t>Cuvette # 4 (P10)</a:t>
                      </a:r>
                      <a:endParaRPr lang="en-CA" sz="24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907488"/>
                  </a:ext>
                </a:extLst>
              </a:tr>
              <a:tr h="9076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4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endParaRPr lang="fr-CA" sz="18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T w="0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fr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fr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fr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00955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Eau distillée (P1000)</a:t>
                      </a: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900 </a:t>
                      </a:r>
                      <a:r>
                        <a:rPr lang="fr-CA" sz="1600" err="1">
                          <a:effectLst/>
                          <a:latin typeface="Calibri"/>
                          <a:cs typeface="Calibri"/>
                        </a:rPr>
                        <a:t>μl</a:t>
                      </a:r>
                      <a:endParaRPr lang="en-CA" sz="2000">
                        <a:effectLst/>
                        <a:latin typeface="Calibri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950 </a:t>
                      </a:r>
                      <a:r>
                        <a:rPr lang="fr-CA" sz="1600" err="1">
                          <a:effectLst/>
                          <a:latin typeface="Calibri"/>
                          <a:cs typeface="Calibri"/>
                        </a:rPr>
                        <a:t>μl</a:t>
                      </a:r>
                      <a:endParaRPr lang="en-CA" sz="20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980 </a:t>
                      </a:r>
                      <a:r>
                        <a:rPr lang="fr-CA" sz="1600" err="1">
                          <a:effectLst/>
                          <a:latin typeface="Calibri"/>
                          <a:cs typeface="Calibri"/>
                        </a:rPr>
                        <a:t>μl</a:t>
                      </a:r>
                      <a:endParaRPr lang="en-CA" sz="20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995 </a:t>
                      </a:r>
                      <a:r>
                        <a:rPr lang="fr-CA" sz="1600" dirty="0" err="1">
                          <a:effectLst/>
                          <a:latin typeface="Calibri"/>
                          <a:cs typeface="Calibri"/>
                        </a:rPr>
                        <a:t>μl</a:t>
                      </a:r>
                      <a:endParaRPr lang="en-CA" sz="2000" err="1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84584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Pipette</a:t>
                      </a: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P200</a:t>
                      </a:r>
                      <a:endParaRPr lang="en-CA" sz="2000">
                        <a:effectLst/>
                        <a:latin typeface="Calibri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P200</a:t>
                      </a:r>
                      <a:endParaRPr lang="en-CA" sz="20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P20</a:t>
                      </a:r>
                      <a:endParaRPr lang="en-CA" sz="20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P10</a:t>
                      </a: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382975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DCPIP</a:t>
                      </a: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100 </a:t>
                      </a:r>
                      <a:r>
                        <a:rPr lang="fr-CA" sz="1600" err="1">
                          <a:effectLst/>
                          <a:latin typeface="Calibri"/>
                          <a:cs typeface="Calibri"/>
                        </a:rPr>
                        <a:t>μl</a:t>
                      </a:r>
                      <a:endParaRPr lang="en-CA" sz="20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50 </a:t>
                      </a:r>
                      <a:r>
                        <a:rPr lang="fr-CA" sz="1600" err="1">
                          <a:effectLst/>
                          <a:latin typeface="Calibri"/>
                          <a:cs typeface="Calibri"/>
                        </a:rPr>
                        <a:t>μl</a:t>
                      </a:r>
                      <a:endParaRPr lang="en-CA" sz="20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20 </a:t>
                      </a:r>
                      <a:r>
                        <a:rPr lang="fr-CA" sz="1600" err="1">
                          <a:effectLst/>
                          <a:latin typeface="Calibri"/>
                          <a:cs typeface="Calibri"/>
                        </a:rPr>
                        <a:t>μl</a:t>
                      </a:r>
                      <a:endParaRPr lang="en-CA" sz="20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5 </a:t>
                      </a:r>
                      <a:r>
                        <a:rPr lang="fr-CA" sz="1600" dirty="0" err="1">
                          <a:effectLst/>
                          <a:latin typeface="Calibri"/>
                          <a:cs typeface="Calibri"/>
                        </a:rPr>
                        <a:t>μl</a:t>
                      </a:r>
                      <a:endParaRPr lang="en-CA" sz="2000" dirty="0" err="1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621586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Valeur obtenue # 1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endParaRPr lang="fr-CA" sz="1600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547182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Valeur obtenue # 2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endParaRPr lang="fr-CA" sz="1600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97039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Valeur obtenue # 3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endParaRPr lang="fr-CA" sz="1600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66633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 dirty="0">
                          <a:effectLst/>
                          <a:latin typeface="Calibri"/>
                          <a:cs typeface="Calibri"/>
                        </a:rPr>
                        <a:t>Moyenne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endParaRPr lang="fr-CA" sz="1600" dirty="0">
                        <a:effectLst/>
                        <a:latin typeface="Calibri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2000" dirty="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841177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AF4ECED-622E-6FDC-6EDD-9CB8C5902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5" y="1857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A"/>
          </a:p>
        </p:txBody>
      </p:sp>
      <p:pic>
        <p:nvPicPr>
          <p:cNvPr id="16391" name="Picture 6" descr="BrandTech 759170 Macro UV-Transparent Spectrophotometry Cuvette">
            <a:extLst>
              <a:ext uri="{FF2B5EF4-FFF2-40B4-BE49-F238E27FC236}">
                <a16:creationId xmlns:a16="http://schemas.microsoft.com/office/drawing/2014/main" id="{4C601109-58C6-14A3-13C3-5B027FF3F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72" y="183104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randTech 759170 Macro UV-Transparent Spectrophotometry Cuvette">
            <a:extLst>
              <a:ext uri="{FF2B5EF4-FFF2-40B4-BE49-F238E27FC236}">
                <a16:creationId xmlns:a16="http://schemas.microsoft.com/office/drawing/2014/main" id="{3425DE5B-5EAA-2635-285B-2BB4A1BB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2" y="183104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randTech 759170 Macro UV-Transparent Spectrophotometry Cuvette">
            <a:extLst>
              <a:ext uri="{FF2B5EF4-FFF2-40B4-BE49-F238E27FC236}">
                <a16:creationId xmlns:a16="http://schemas.microsoft.com/office/drawing/2014/main" id="{4844DAF6-34C7-E0D5-0926-189966FE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965" y="183104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BrandTech 759170 Macro UV-Transparent Spectrophotometry Cuvette">
            <a:extLst>
              <a:ext uri="{FF2B5EF4-FFF2-40B4-BE49-F238E27FC236}">
                <a16:creationId xmlns:a16="http://schemas.microsoft.com/office/drawing/2014/main" id="{D84F119C-DC1C-F1D9-80C3-E057FBF0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54" y="183104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211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A1067-83A8-BA4D-9FFE-DBB89367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Calibration du spectrophotomètre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1C249-BB6C-FD4B-97C5-DECBAFB3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DFAAB-E8B9-C04E-9B3F-F5C1BBF5418C}"/>
              </a:ext>
            </a:extLst>
          </p:cNvPr>
          <p:cNvSpPr txBox="1"/>
          <p:nvPr/>
        </p:nvSpPr>
        <p:spPr>
          <a:xfrm>
            <a:off x="124030" y="1456207"/>
            <a:ext cx="11927373" cy="4860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Brancher et allumer le spectrophotomètre (bouton derrière)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Attendre que l’appareil se réchauffe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Appuyer sur [1] Mode basic 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Appuyer sur [1] Absorbance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Régler à 600 nm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Appuyer sur [F3] OK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Utiliser la P1000 et un bécher pour mettre 1 ml d’eau distillée dans la cuvette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Nettoyer avec un </a:t>
            </a:r>
            <a:r>
              <a:rPr lang="fr-CA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kimwipe</a:t>
            </a: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les côtés de la cuvette (le gras des doigts peu affecter la lecture)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Placer la cuvette dans la cuve bleu la flèche dans le sens du faisceau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Fermer et appuyer sur le bouton vert avec le losange  </a:t>
            </a:r>
          </a:p>
          <a:p>
            <a:pPr marL="390525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fr-CA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Retirer la cuvette et verser l’eau dans le lavabo </a:t>
            </a:r>
          </a:p>
        </p:txBody>
      </p:sp>
      <p:pic>
        <p:nvPicPr>
          <p:cNvPr id="6" name="Picture 4" descr="Harvard Biochrom Ultrospec™ 2100 pro UV/Visible Spectrophotometers: Home |  Fisher Scientific">
            <a:extLst>
              <a:ext uri="{FF2B5EF4-FFF2-40B4-BE49-F238E27FC236}">
                <a16:creationId xmlns:a16="http://schemas.microsoft.com/office/drawing/2014/main" id="{158D48F5-C7DC-1241-B463-D77EF1CC5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2" y="1176426"/>
            <a:ext cx="4581387" cy="31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0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A1067-83A8-BA4D-9FFE-DBB89367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Utilisation du spectrophotomètre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1C249-BB6C-FD4B-97C5-DECBAFB3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FF34F3-9105-4B10-5E85-4DC220609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119385"/>
              </p:ext>
            </p:extLst>
          </p:nvPr>
        </p:nvGraphicFramePr>
        <p:xfrm>
          <a:off x="167558" y="1466293"/>
          <a:ext cx="12024443" cy="537123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33075">
                  <a:extLst>
                    <a:ext uri="{9D8B030D-6E8A-4147-A177-3AD203B41FA5}">
                      <a16:colId xmlns:a16="http://schemas.microsoft.com/office/drawing/2014/main" val="274024809"/>
                    </a:ext>
                  </a:extLst>
                </a:gridCol>
                <a:gridCol w="3162860">
                  <a:extLst>
                    <a:ext uri="{9D8B030D-6E8A-4147-A177-3AD203B41FA5}">
                      <a16:colId xmlns:a16="http://schemas.microsoft.com/office/drawing/2014/main" val="1717119924"/>
                    </a:ext>
                  </a:extLst>
                </a:gridCol>
                <a:gridCol w="3164254">
                  <a:extLst>
                    <a:ext uri="{9D8B030D-6E8A-4147-A177-3AD203B41FA5}">
                      <a16:colId xmlns:a16="http://schemas.microsoft.com/office/drawing/2014/main" val="340170895"/>
                    </a:ext>
                  </a:extLst>
                </a:gridCol>
                <a:gridCol w="3164254">
                  <a:extLst>
                    <a:ext uri="{9D8B030D-6E8A-4147-A177-3AD203B41FA5}">
                      <a16:colId xmlns:a16="http://schemas.microsoft.com/office/drawing/2014/main" val="3410048399"/>
                    </a:ext>
                  </a:extLst>
                </a:gridCol>
              </a:tblGrid>
              <a:tr h="3548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Cuvette # 1 (P20)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Cuvette # 2 (P200)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Cuvette # 3 (P200)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907488"/>
                  </a:ext>
                </a:extLst>
              </a:tr>
              <a:tr h="12364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fr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fr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fr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00955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Eau distillée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980 μl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950 μl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 μl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84584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Pipette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P20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P200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P200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382975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DCPIP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 μl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 μl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 μl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621586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Valeur obtenue # 1 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547182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Valeur obtenue # 2 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97039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Valeur obtenue # 3 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66633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Moyenne 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fr-CA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841177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DF6EEDB-C78F-627C-B8DC-936787B28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5" y="1857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A"/>
          </a:p>
        </p:txBody>
      </p:sp>
      <p:pic>
        <p:nvPicPr>
          <p:cNvPr id="16391" name="Picture 6" descr="BrandTech 759170 Macro UV-Transparent Spectrophotometry Cuvette">
            <a:extLst>
              <a:ext uri="{FF2B5EF4-FFF2-40B4-BE49-F238E27FC236}">
                <a16:creationId xmlns:a16="http://schemas.microsoft.com/office/drawing/2014/main" id="{CB14ABD1-E25C-A4B3-B72E-024310FDE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943103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randTech 759170 Macro UV-Transparent Spectrophotometry Cuvette">
            <a:extLst>
              <a:ext uri="{FF2B5EF4-FFF2-40B4-BE49-F238E27FC236}">
                <a16:creationId xmlns:a16="http://schemas.microsoft.com/office/drawing/2014/main" id="{6A23C917-0F5F-A484-76AA-E3012C0A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2" y="1943103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randTech 759170 Macro UV-Transparent Spectrophotometry Cuvette">
            <a:extLst>
              <a:ext uri="{FF2B5EF4-FFF2-40B4-BE49-F238E27FC236}">
                <a16:creationId xmlns:a16="http://schemas.microsoft.com/office/drawing/2014/main" id="{AFE21BFD-9EF7-66F9-B15D-EEFDE334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943103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7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857418-C077-C149-B9A1-197FAF32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Calibri" panose="020F0502020204030204" pitchFamily="34" charset="0"/>
                <a:cs typeface="Calibri" panose="020F0502020204030204" pitchFamily="34" charset="0"/>
              </a:rPr>
              <a:t>Microbiome</a:t>
            </a:r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166DB-F15E-9846-9587-674EAA2C2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3057" cy="4351338"/>
          </a:xfrm>
        </p:spPr>
        <p:txBody>
          <a:bodyPr>
            <a:normAutofit/>
          </a:bodyPr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Ensemble des microorganismes vivants dans un environnement</a:t>
            </a:r>
          </a:p>
          <a:p>
            <a:pPr marL="274638" indent="0">
              <a:buNone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Différentes parties du corps humain, plante, sol, eau, air, etc.</a:t>
            </a:r>
          </a:p>
          <a:p>
            <a:pPr marL="0" indent="0">
              <a:buNone/>
            </a:pPr>
            <a:endParaRPr lang="fr-CA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sz="2800">
                <a:latin typeface="Calibri" panose="020F0502020204030204" pitchFamily="34" charset="0"/>
                <a:cs typeface="Calibri" panose="020F0502020204030204" pitchFamily="34" charset="0"/>
              </a:rPr>
              <a:t>Historiquement étudiés à l’aide de milieux de culture et d’observations</a:t>
            </a:r>
          </a:p>
          <a:p>
            <a:pPr marL="268288" indent="0">
              <a:buNone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Seulement environ 1% des microorganismes peuvent être cultivés en laboratoire (Hofer, 2018)</a:t>
            </a:r>
            <a:endParaRPr lang="fr-CA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CA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>
                <a:latin typeface="Calibri" panose="020F0502020204030204" pitchFamily="34" charset="0"/>
                <a:cs typeface="Calibri" panose="020F0502020204030204" pitchFamily="34" charset="0"/>
              </a:rPr>
              <a:t>Aujourd’hui beaucoup d’études réalisées à partir de l’ADN environnemental (</a:t>
            </a:r>
            <a:r>
              <a:rPr lang="fr-CA" err="1">
                <a:latin typeface="Calibri" panose="020F0502020204030204" pitchFamily="34" charset="0"/>
                <a:cs typeface="Calibri" panose="020F0502020204030204" pitchFamily="34" charset="0"/>
              </a:rPr>
              <a:t>eDNA</a:t>
            </a:r>
            <a:r>
              <a:rPr lang="fr-CA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23838" indent="0">
              <a:buNone/>
            </a:pPr>
            <a:r>
              <a:rPr lang="fr-CA" sz="1800"/>
              <a:t>Pas besoin de cultiver en laboratoire </a:t>
            </a:r>
            <a:endParaRPr lang="fr-FR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C1D5E5-6162-8849-80EC-7AB191F7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16,220 Human Cell Drawing Images, Stock Photos &amp; Vectors | Shutterstock">
            <a:extLst>
              <a:ext uri="{FF2B5EF4-FFF2-40B4-BE49-F238E27FC236}">
                <a16:creationId xmlns:a16="http://schemas.microsoft.com/office/drawing/2014/main" id="{73137DC5-204E-92AE-AAC8-6903EDCDE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4" b="9026"/>
          <a:stretch/>
        </p:blipFill>
        <p:spPr bwMode="auto">
          <a:xfrm rot="19144340">
            <a:off x="9602172" y="4668959"/>
            <a:ext cx="2687430" cy="173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33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1BC40-512F-B487-C8FB-6B8D633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30</a:t>
            </a:fld>
            <a:endParaRPr lang="fr-FR"/>
          </a:p>
        </p:txBody>
      </p:sp>
      <p:pic>
        <p:nvPicPr>
          <p:cNvPr id="3" name="Picture 2" descr="Bacteria, Virus, Microbe Colored Seamless Pattern. Vector Background  Included Line Icons As Microorganism, Germ, Mold Stock Vector -  Illustration of germ, hygiene: 180095515">
            <a:extLst>
              <a:ext uri="{FF2B5EF4-FFF2-40B4-BE49-F238E27FC236}">
                <a16:creationId xmlns:a16="http://schemas.microsoft.com/office/drawing/2014/main" id="{1EB30D05-2B19-B15E-B23D-96E41AC57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26581"/>
            <a:ext cx="9618144" cy="68048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acteria, Virus, Microbe Colored Seamless Pattern. Vector Background  Included Line Icons As Microorganism, Germ, Mold Stock Vector -  Illustration of germ, hygiene: 180095515">
            <a:extLst>
              <a:ext uri="{FF2B5EF4-FFF2-40B4-BE49-F238E27FC236}">
                <a16:creationId xmlns:a16="http://schemas.microsoft.com/office/drawing/2014/main" id="{10C7025C-41DC-F7F7-139E-88FF2B056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1"/>
          <a:stretch/>
        </p:blipFill>
        <p:spPr bwMode="auto">
          <a:xfrm>
            <a:off x="9618144" y="0"/>
            <a:ext cx="2570808" cy="68048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F77FD5-5C57-4AB9-8F59-4D0008057688}"/>
              </a:ext>
            </a:extLst>
          </p:cNvPr>
          <p:cNvSpPr txBox="1"/>
          <p:nvPr/>
        </p:nvSpPr>
        <p:spPr>
          <a:xfrm>
            <a:off x="3048" y="2663456"/>
            <a:ext cx="12188952" cy="1531088"/>
          </a:xfrm>
          <a:prstGeom prst="rect">
            <a:avLst/>
          </a:prstGeom>
          <a:solidFill>
            <a:srgbClr val="FFFFFF">
              <a:alpha val="80419"/>
            </a:srgbClr>
          </a:solidFill>
          <a:ln>
            <a:solidFill>
              <a:srgbClr val="999B9C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600">
                <a:latin typeface="Calibri" panose="020F0502020204030204" pitchFamily="34" charset="0"/>
                <a:cs typeface="Calibri" panose="020F0502020204030204" pitchFamily="34" charset="0"/>
              </a:rPr>
              <a:t>Questions ? </a:t>
            </a:r>
          </a:p>
        </p:txBody>
      </p:sp>
    </p:spTree>
    <p:extLst>
      <p:ext uri="{BB962C8B-B14F-4D97-AF65-F5344CB8AC3E}">
        <p14:creationId xmlns:p14="http://schemas.microsoft.com/office/powerpoint/2010/main" val="74742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7989-97A7-931F-AB5D-006B6DB2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>
                <a:latin typeface="Calibri" panose="020F0502020204030204" pitchFamily="34" charset="0"/>
                <a:cs typeface="Calibri" panose="020F0502020204030204" pitchFamily="34" charset="0"/>
              </a:rPr>
              <a:t>Importance des microorganismes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4D407-4B4D-D8DD-9608-9B96B4C4A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3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dirty="0">
                <a:latin typeface="Calibri"/>
                <a:ea typeface="Calibri"/>
                <a:cs typeface="Calibri"/>
              </a:rPr>
              <a:t>Santé générale (Human Microbiome Project 2007 - 2016) </a:t>
            </a:r>
            <a:endParaRPr lang="fr-CA" dirty="0"/>
          </a:p>
          <a:p>
            <a:r>
              <a:rPr lang="fr-CA" dirty="0">
                <a:latin typeface="Calibri"/>
                <a:ea typeface="Calibri"/>
                <a:cs typeface="Calibri"/>
              </a:rPr>
              <a:t>Alimentation (World Institute of Kimchi) </a:t>
            </a:r>
            <a:endParaRPr lang="fr-CA" dirty="0">
              <a:ea typeface="Calibri"/>
            </a:endParaRPr>
          </a:p>
          <a:p>
            <a:r>
              <a:rPr lang="fr-CA" dirty="0">
                <a:latin typeface="Calibri"/>
                <a:ea typeface="Calibri"/>
                <a:cs typeface="Calibri"/>
              </a:rPr>
              <a:t>Découverte de nouveaux médicaments (</a:t>
            </a:r>
            <a:r>
              <a:rPr lang="fr-CA" i="1" dirty="0">
                <a:latin typeface="Calibri"/>
                <a:ea typeface="Calibri"/>
                <a:cs typeface="Calibri"/>
              </a:rPr>
              <a:t>Streptomyces </a:t>
            </a:r>
            <a:r>
              <a:rPr lang="fr-CA" i="1" dirty="0" err="1">
                <a:latin typeface="Calibri"/>
                <a:ea typeface="Calibri"/>
                <a:cs typeface="Calibri"/>
              </a:rPr>
              <a:t>hygroscopicus</a:t>
            </a:r>
            <a:r>
              <a:rPr lang="fr-CA" dirty="0">
                <a:latin typeface="Calibri"/>
                <a:ea typeface="Calibri"/>
                <a:cs typeface="Calibri"/>
              </a:rPr>
              <a:t>)</a:t>
            </a:r>
          </a:p>
          <a:p>
            <a:r>
              <a:rPr lang="fr-CA" dirty="0">
                <a:latin typeface="Calibri"/>
                <a:ea typeface="Calibri"/>
                <a:cs typeface="Calibri"/>
              </a:rPr>
              <a:t>Restauration d’œuvres d’art (</a:t>
            </a:r>
            <a:r>
              <a:rPr lang="en-CA" b="0" i="1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Serratia </a:t>
            </a:r>
            <a:r>
              <a:rPr lang="en-CA" b="0" i="1" dirty="0" err="1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ficaria</a:t>
            </a:r>
            <a:r>
              <a:rPr lang="en-CA" b="0" i="1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 SH7)</a:t>
            </a:r>
            <a:r>
              <a:rPr lang="fr-CA" dirty="0">
                <a:latin typeface="Calibri"/>
                <a:ea typeface="Calibri"/>
                <a:cs typeface="Calibri"/>
              </a:rPr>
              <a:t> </a:t>
            </a:r>
            <a:endParaRPr lang="fr-CA" dirty="0">
              <a:ea typeface="Calibri"/>
            </a:endParaRPr>
          </a:p>
          <a:p>
            <a:r>
              <a:rPr lang="fr-CA" dirty="0">
                <a:latin typeface="Calibri"/>
                <a:ea typeface="Calibri"/>
                <a:cs typeface="Calibri"/>
              </a:rPr>
              <a:t>Origine des eucaryotes (Château de Loki et </a:t>
            </a:r>
            <a:r>
              <a:rPr lang="fr-CA" i="1" dirty="0" err="1">
                <a:latin typeface="Calibri"/>
                <a:ea typeface="Calibri"/>
                <a:cs typeface="Calibri"/>
              </a:rPr>
              <a:t>Lokiarchaeum</a:t>
            </a:r>
            <a:r>
              <a:rPr lang="fr-CA" dirty="0">
                <a:latin typeface="Calibri"/>
                <a:ea typeface="Calibri"/>
                <a:cs typeface="Calibri"/>
              </a:rPr>
              <a:t>)</a:t>
            </a:r>
          </a:p>
          <a:p>
            <a:endParaRPr lang="fr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90A9E-4A1A-2D8C-FDCF-991E424A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4</a:t>
            </a:fld>
            <a:endParaRPr lang="fr-FR"/>
          </a:p>
        </p:txBody>
      </p:sp>
      <p:pic>
        <p:nvPicPr>
          <p:cNvPr id="5124" name="Picture 4" descr="Tombeaux des Médicis par - œuvre d'art analysée en images | Panorama de  l'art">
            <a:extLst>
              <a:ext uri="{FF2B5EF4-FFF2-40B4-BE49-F238E27FC236}">
                <a16:creationId xmlns:a16="http://schemas.microsoft.com/office/drawing/2014/main" id="{648013F8-1613-1479-3DE1-83BC63D64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74" y="4917111"/>
            <a:ext cx="1140520" cy="158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act Check: Was Largest Easter Island Moai Statue Never Erected?">
            <a:extLst>
              <a:ext uri="{FF2B5EF4-FFF2-40B4-BE49-F238E27FC236}">
                <a16:creationId xmlns:a16="http://schemas.microsoft.com/office/drawing/2014/main" id="{5E1435AE-3EA4-FC7A-C581-4CF8AEC2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23" y="4917111"/>
            <a:ext cx="1581716" cy="158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he gut microbiome – the macro debate - PharmaTimes Magazine December 2018">
            <a:extLst>
              <a:ext uri="{FF2B5EF4-FFF2-40B4-BE49-F238E27FC236}">
                <a16:creationId xmlns:a16="http://schemas.microsoft.com/office/drawing/2014/main" id="{4934D8F8-B86C-579F-7A51-405B5E6BB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4" r="8650"/>
          <a:stretch/>
        </p:blipFill>
        <p:spPr bwMode="auto">
          <a:xfrm>
            <a:off x="593638" y="4929700"/>
            <a:ext cx="1700381" cy="15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he Definitive Guide to Pairing Italian Wine, Cheese, and Charcuterie |  VinePair">
            <a:extLst>
              <a:ext uri="{FF2B5EF4-FFF2-40B4-BE49-F238E27FC236}">
                <a16:creationId xmlns:a16="http://schemas.microsoft.com/office/drawing/2014/main" id="{45E1B9D0-4338-5700-2ABD-C57446952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7" r="17987"/>
          <a:stretch/>
        </p:blipFill>
        <p:spPr bwMode="auto">
          <a:xfrm>
            <a:off x="2223942" y="4902129"/>
            <a:ext cx="1526746" cy="158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93ADD923-7B49-9A28-F901-CE960F8AB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29" y="4919630"/>
            <a:ext cx="1919849" cy="15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plante, arbre, plein air, trompe&#10;&#10;Description générée automatiquement">
            <a:extLst>
              <a:ext uri="{FF2B5EF4-FFF2-40B4-BE49-F238E27FC236}">
                <a16:creationId xmlns:a16="http://schemas.microsoft.com/office/drawing/2014/main" id="{8D57FF4C-7760-A877-826B-46C98255DE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08" t="344" r="1370" b="28513"/>
          <a:stretch/>
        </p:blipFill>
        <p:spPr>
          <a:xfrm>
            <a:off x="8999653" y="4912794"/>
            <a:ext cx="1711010" cy="15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6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F09B-9BEB-CEAC-0937-0A9C4B66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Objectif du cours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9F5C-AD23-152D-36BD-053A78F9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5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B713E-0418-D0A7-273E-1617099165E4}"/>
              </a:ext>
            </a:extLst>
          </p:cNvPr>
          <p:cNvSpPr txBox="1"/>
          <p:nvPr/>
        </p:nvSpPr>
        <p:spPr>
          <a:xfrm>
            <a:off x="168729" y="1382372"/>
            <a:ext cx="11854542" cy="522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66900" indent="-1866900" algn="just">
              <a:lnSpc>
                <a:spcPct val="115000"/>
              </a:lnSpc>
              <a:spcAft>
                <a:spcPts val="1000"/>
              </a:spcAft>
            </a:pPr>
            <a:r>
              <a:rPr lang="fr-CA" sz="1800" b="1" dirty="0">
                <a:effectLst/>
                <a:latin typeface="Calibri"/>
                <a:ea typeface="Calibri"/>
                <a:cs typeface="Arial"/>
              </a:rPr>
              <a:t>Le microbiome humain</a:t>
            </a:r>
            <a:endParaRPr lang="fr-CA" sz="1800" dirty="0">
              <a:effectLst/>
              <a:latin typeface="Calibri"/>
              <a:ea typeface="Calibri"/>
              <a:cs typeface="Arial"/>
            </a:endParaRPr>
          </a:p>
          <a:p>
            <a:pPr marL="2940050" indent="-2940050">
              <a:lnSpc>
                <a:spcPct val="115000"/>
              </a:lnSpc>
              <a:spcAft>
                <a:spcPts val="1000"/>
              </a:spcAft>
            </a:pPr>
            <a:r>
              <a:rPr lang="fr-CA" b="1" dirty="0">
                <a:latin typeface="Calibri"/>
                <a:ea typeface="Calibri"/>
                <a:cs typeface="Arial"/>
              </a:rPr>
              <a:t>Labo 1 </a:t>
            </a:r>
            <a:r>
              <a:rPr lang="fr-CA" dirty="0">
                <a:latin typeface="Calibri"/>
                <a:ea typeface="Calibri"/>
                <a:cs typeface="Arial"/>
              </a:rPr>
              <a:t>(21 janvier) : </a:t>
            </a:r>
            <a:r>
              <a:rPr lang="fr-CA" sz="1800" dirty="0">
                <a:effectLst/>
                <a:latin typeface="Calibri"/>
                <a:ea typeface="Calibri"/>
                <a:cs typeface="Arial"/>
              </a:rPr>
              <a:t>Introduction aux techniques de base en microbiologie classique (visualisation des microorganismes, utilisation d’un microscope, techniques d'observation, culture stérile, pipetage, ensemencement, etc.)</a:t>
            </a:r>
            <a:endParaRPr lang="en-CA" sz="2400" dirty="0">
              <a:effectLst/>
              <a:latin typeface="Calibri"/>
              <a:ea typeface="Calibri"/>
              <a:cs typeface="Arial"/>
            </a:endParaRPr>
          </a:p>
          <a:p>
            <a:pPr marL="1866900" indent="-1866900">
              <a:lnSpc>
                <a:spcPct val="115000"/>
              </a:lnSpc>
              <a:spcAft>
                <a:spcPts val="1000"/>
              </a:spcAft>
            </a:pPr>
            <a:r>
              <a:rPr lang="en-CA" sz="1600" dirty="0">
                <a:latin typeface="Calibri"/>
                <a:ea typeface="Calibri"/>
                <a:cs typeface="Times New Roman"/>
              </a:rPr>
              <a:t> </a:t>
            </a:r>
            <a:endParaRPr lang="en-CA" sz="1600" dirty="0">
              <a:effectLst/>
              <a:latin typeface="Calibri"/>
              <a:ea typeface="Calibri"/>
              <a:cs typeface="Times New Roman"/>
            </a:endParaRPr>
          </a:p>
          <a:p>
            <a:pPr marL="2357438" indent="-2357438">
              <a:lnSpc>
                <a:spcPct val="115000"/>
              </a:lnSpc>
              <a:spcAft>
                <a:spcPts val="1000"/>
              </a:spcAft>
            </a:pPr>
            <a:r>
              <a:rPr lang="fr-CA" sz="1800" b="1" dirty="0">
                <a:effectLst/>
                <a:latin typeface="Calibri"/>
                <a:ea typeface="Calibri"/>
                <a:cs typeface="Arial"/>
              </a:rPr>
              <a:t>Labo 2 </a:t>
            </a:r>
            <a:r>
              <a:rPr lang="fr-CA" sz="1800" dirty="0">
                <a:effectLst/>
                <a:latin typeface="Calibri"/>
                <a:ea typeface="Calibri"/>
                <a:cs typeface="Arial"/>
              </a:rPr>
              <a:t>(4 février) : Introduction à l'analyse de l’ADN, échantillonnage du microbiome humaine, extraction de l'ADN d’une bactérie et électrophorèse </a:t>
            </a:r>
          </a:p>
          <a:p>
            <a:pPr marL="1866900" indent="-1866900">
              <a:lnSpc>
                <a:spcPct val="115000"/>
              </a:lnSpc>
              <a:spcAft>
                <a:spcPts val="1000"/>
              </a:spcAft>
            </a:pPr>
            <a:r>
              <a:rPr lang="en-CA" sz="1600" dirty="0">
                <a:latin typeface="Calibri"/>
                <a:ea typeface="Calibri"/>
                <a:cs typeface="Times New Roman"/>
              </a:rPr>
              <a:t> </a:t>
            </a:r>
            <a:endParaRPr lang="en-CA" sz="1600" dirty="0">
              <a:effectLst/>
              <a:latin typeface="Calibri"/>
              <a:ea typeface="Calibri"/>
              <a:cs typeface="Times New Roman"/>
            </a:endParaRPr>
          </a:p>
          <a:p>
            <a:pPr marL="1866900" indent="-1866900">
              <a:lnSpc>
                <a:spcPct val="115000"/>
              </a:lnSpc>
              <a:spcAft>
                <a:spcPts val="1000"/>
              </a:spcAft>
            </a:pPr>
            <a:r>
              <a:rPr lang="fr-CA" sz="1800" b="1" dirty="0">
                <a:effectLst/>
                <a:latin typeface="Calibri"/>
                <a:ea typeface="Calibri"/>
                <a:cs typeface="Arial"/>
              </a:rPr>
              <a:t>Labo 3 </a:t>
            </a:r>
            <a:r>
              <a:rPr lang="fr-CA" sz="1800" dirty="0">
                <a:effectLst/>
                <a:latin typeface="Calibri"/>
                <a:ea typeface="Calibri"/>
                <a:cs typeface="Arial"/>
              </a:rPr>
              <a:t>(</a:t>
            </a:r>
            <a:r>
              <a:rPr lang="fr-CA" dirty="0">
                <a:latin typeface="Calibri"/>
                <a:ea typeface="Calibri"/>
                <a:cs typeface="Arial"/>
              </a:rPr>
              <a:t>11 mars</a:t>
            </a:r>
            <a:r>
              <a:rPr lang="fr-CA" sz="1800" dirty="0">
                <a:effectLst/>
                <a:latin typeface="Calibri"/>
                <a:ea typeface="Calibri"/>
                <a:cs typeface="Arial"/>
              </a:rPr>
              <a:t>) : Introduction à la bio-informatique et à l’analyse des séquences (</a:t>
            </a:r>
            <a:r>
              <a:rPr lang="fr-CA" sz="1800" u="sng" dirty="0">
                <a:solidFill>
                  <a:srgbClr val="FF0000"/>
                </a:solidFill>
                <a:effectLst/>
                <a:latin typeface="Calibri"/>
                <a:ea typeface="Calibri"/>
                <a:cs typeface="Arial"/>
              </a:rPr>
              <a:t>attention : Salle informatique PK-S1535</a:t>
            </a:r>
            <a:r>
              <a:rPr lang="fr-CA" sz="1800" dirty="0">
                <a:effectLst/>
                <a:latin typeface="Calibri"/>
                <a:ea typeface="Calibri"/>
                <a:cs typeface="Arial"/>
              </a:rPr>
              <a:t>)</a:t>
            </a:r>
            <a:endParaRPr lang="en-CA" sz="2400" dirty="0">
              <a:effectLst/>
              <a:latin typeface="Calibri"/>
              <a:ea typeface="Calibri"/>
              <a:cs typeface="Arial"/>
            </a:endParaRPr>
          </a:p>
          <a:p>
            <a:pPr marL="1866900" indent="-1866900">
              <a:lnSpc>
                <a:spcPct val="115000"/>
              </a:lnSpc>
              <a:spcAft>
                <a:spcPts val="1000"/>
              </a:spcAft>
            </a:pPr>
            <a:r>
              <a:rPr lang="en-CA" sz="1600" dirty="0">
                <a:latin typeface="Calibri"/>
                <a:ea typeface="Calibri"/>
                <a:cs typeface="Times New Roman"/>
              </a:rPr>
              <a:t> </a:t>
            </a:r>
            <a:endParaRPr lang="en-CA" sz="1600" dirty="0">
              <a:effectLst/>
              <a:latin typeface="Calibri"/>
              <a:ea typeface="Calibri"/>
              <a:cs typeface="Times New Roman"/>
            </a:endParaRPr>
          </a:p>
          <a:p>
            <a:pPr marL="1866900" indent="-1866900">
              <a:lnSpc>
                <a:spcPct val="115000"/>
              </a:lnSpc>
              <a:spcAft>
                <a:spcPts val="1000"/>
              </a:spcAft>
            </a:pPr>
            <a:r>
              <a:rPr lang="fr-CA" sz="1800" b="1" dirty="0">
                <a:effectLst/>
                <a:latin typeface="Calibri"/>
                <a:ea typeface="Calibri"/>
                <a:cs typeface="Arial"/>
              </a:rPr>
              <a:t>Labo 4 </a:t>
            </a:r>
            <a:r>
              <a:rPr lang="fr-CA" sz="1800" dirty="0">
                <a:effectLst/>
                <a:latin typeface="Calibri"/>
                <a:ea typeface="Calibri"/>
                <a:cs typeface="Arial"/>
              </a:rPr>
              <a:t>(</a:t>
            </a:r>
            <a:r>
              <a:rPr lang="fr-CA" dirty="0">
                <a:latin typeface="Calibri"/>
                <a:ea typeface="Calibri"/>
                <a:cs typeface="Arial"/>
              </a:rPr>
              <a:t>18</a:t>
            </a:r>
            <a:r>
              <a:rPr lang="fr-CA" sz="1800" dirty="0">
                <a:effectLst/>
                <a:latin typeface="Calibri"/>
                <a:ea typeface="Calibri"/>
                <a:cs typeface="Arial"/>
              </a:rPr>
              <a:t> mars) : Introduction à la bio-informatique et analyse des séquences par BLAST, analyses statistiques des </a:t>
            </a:r>
            <a:r>
              <a:rPr lang="fr-CA" dirty="0">
                <a:latin typeface="Calibri"/>
                <a:ea typeface="Calibri"/>
                <a:cs typeface="Arial"/>
              </a:rPr>
              <a:t>données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866900" indent="-1866900">
              <a:lnSpc>
                <a:spcPct val="115000"/>
              </a:lnSpc>
              <a:spcAft>
                <a:spcPts val="1000"/>
              </a:spcAft>
            </a:pPr>
            <a:r>
              <a:rPr lang="fr-CA" sz="1600" b="1" dirty="0">
                <a:latin typeface="Calibri"/>
                <a:ea typeface="Calibri"/>
                <a:cs typeface="Arial"/>
              </a:rPr>
              <a:t> </a:t>
            </a:r>
          </a:p>
          <a:p>
            <a:pPr marL="1866900" indent="-1866900">
              <a:lnSpc>
                <a:spcPct val="114999"/>
              </a:lnSpc>
              <a:spcAft>
                <a:spcPts val="1000"/>
              </a:spcAft>
            </a:pPr>
            <a:r>
              <a:rPr lang="fr-CA" sz="1800" b="1" dirty="0">
                <a:effectLst/>
                <a:latin typeface="Calibri"/>
                <a:ea typeface="Calibri"/>
                <a:cs typeface="Arial"/>
              </a:rPr>
              <a:t>Remise du rapport 1 avril</a:t>
            </a:r>
            <a:endParaRPr lang="en-CA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86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0" name="Picture 18" descr="23 RStudio Tips, Tricks, and Shortcuts for Data Science — Dataquest">
            <a:extLst>
              <a:ext uri="{FF2B5EF4-FFF2-40B4-BE49-F238E27FC236}">
                <a16:creationId xmlns:a16="http://schemas.microsoft.com/office/drawing/2014/main" id="{37D1AE7F-9664-F141-8112-233B2D814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/>
          <a:stretch/>
        </p:blipFill>
        <p:spPr bwMode="auto">
          <a:xfrm>
            <a:off x="10229522" y="3097547"/>
            <a:ext cx="1538752" cy="14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CB46D-85ED-2E98-28CD-40CDA2C3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Résumé des séances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9008C-4F95-8C5C-5EED-D81A8A25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6</a:t>
            </a:fld>
            <a:endParaRPr lang="fr-FR"/>
          </a:p>
        </p:txBody>
      </p:sp>
      <p:pic>
        <p:nvPicPr>
          <p:cNvPr id="13314" name="Picture 2" descr="Doodle Sketch Question Marks Set Inside Speech Bubbles Stock Illustration -  Download Image Now - iStock">
            <a:extLst>
              <a:ext uri="{FF2B5EF4-FFF2-40B4-BE49-F238E27FC236}">
                <a16:creationId xmlns:a16="http://schemas.microsoft.com/office/drawing/2014/main" id="{EE0E7E9D-DFBC-5B43-543C-B27FB3F6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3" y="3468821"/>
            <a:ext cx="1561639" cy="106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>
            <a:extLst>
              <a:ext uri="{FF2B5EF4-FFF2-40B4-BE49-F238E27FC236}">
                <a16:creationId xmlns:a16="http://schemas.microsoft.com/office/drawing/2014/main" id="{CDC32459-BBDD-A3B6-11BD-00F9BC5942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43273" y="32607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0CCFFD0-CB8E-09D4-537A-67EC93B66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4691" y="3395377"/>
            <a:ext cx="1303382" cy="1844450"/>
          </a:xfrm>
          <a:prstGeom prst="rect">
            <a:avLst/>
          </a:prstGeom>
        </p:spPr>
      </p:pic>
      <p:pic>
        <p:nvPicPr>
          <p:cNvPr id="13326" name="Picture 14" descr="MiSeq System | Focused power for targeted gene and small genome sequencing">
            <a:extLst>
              <a:ext uri="{FF2B5EF4-FFF2-40B4-BE49-F238E27FC236}">
                <a16:creationId xmlns:a16="http://schemas.microsoft.com/office/drawing/2014/main" id="{F8127148-4265-FB31-A42D-A12950288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156" y="3453942"/>
            <a:ext cx="1600600" cy="12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RStudio Logo Usage Guidelines - RStudio">
            <a:extLst>
              <a:ext uri="{FF2B5EF4-FFF2-40B4-BE49-F238E27FC236}">
                <a16:creationId xmlns:a16="http://schemas.microsoft.com/office/drawing/2014/main" id="{969C1C88-F092-F6AC-EC33-2F842025B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512" y="4597192"/>
            <a:ext cx="1164771" cy="4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he Microscope Is Drawn In One Line Laboratory Instrument Stock  Illustration - Download Image Now - iStock">
            <a:extLst>
              <a:ext uri="{FF2B5EF4-FFF2-40B4-BE49-F238E27FC236}">
                <a16:creationId xmlns:a16="http://schemas.microsoft.com/office/drawing/2014/main" id="{3267AEEB-0AFC-0795-AAE1-BCA19F69F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t="5506" r="20051" b="11160"/>
          <a:stretch/>
        </p:blipFill>
        <p:spPr bwMode="auto">
          <a:xfrm flipH="1">
            <a:off x="395652" y="2149066"/>
            <a:ext cx="919784" cy="118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Vector bacteria cells in petri dishes isolated. Vector bacteria growth  stages. b , #sponsored, #cells, #petri, #Vect… | Petri dishes, Petri dish,  Stock illustration">
            <a:extLst>
              <a:ext uri="{FF2B5EF4-FFF2-40B4-BE49-F238E27FC236}">
                <a16:creationId xmlns:a16="http://schemas.microsoft.com/office/drawing/2014/main" id="{FA48063A-4974-5733-3052-1C2860090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58722" r="3797" b="3580"/>
          <a:stretch/>
        </p:blipFill>
        <p:spPr bwMode="auto">
          <a:xfrm>
            <a:off x="5365400" y="2393714"/>
            <a:ext cx="2237539" cy="74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3,556 Microbiome Images, Stock Photos &amp; Vectors | Shutterstock">
            <a:extLst>
              <a:ext uri="{FF2B5EF4-FFF2-40B4-BE49-F238E27FC236}">
                <a16:creationId xmlns:a16="http://schemas.microsoft.com/office/drawing/2014/main" id="{2CB55FED-3EB7-2208-CB38-C400071CD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04" b="7139"/>
          <a:stretch/>
        </p:blipFill>
        <p:spPr bwMode="auto">
          <a:xfrm>
            <a:off x="2863738" y="2174535"/>
            <a:ext cx="1044654" cy="23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E35A5161-C813-1429-EBB6-F4651770F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2394"/>
              </p:ext>
            </p:extLst>
          </p:nvPr>
        </p:nvGraphicFramePr>
        <p:xfrm>
          <a:off x="0" y="5051045"/>
          <a:ext cx="12192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0460">
                  <a:extLst>
                    <a:ext uri="{9D8B030D-6E8A-4147-A177-3AD203B41FA5}">
                      <a16:colId xmlns:a16="http://schemas.microsoft.com/office/drawing/2014/main" val="1886210852"/>
                    </a:ext>
                  </a:extLst>
                </a:gridCol>
                <a:gridCol w="3099026">
                  <a:extLst>
                    <a:ext uri="{9D8B030D-6E8A-4147-A177-3AD203B41FA5}">
                      <a16:colId xmlns:a16="http://schemas.microsoft.com/office/drawing/2014/main" val="325098212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512211639"/>
                    </a:ext>
                  </a:extLst>
                </a:gridCol>
                <a:gridCol w="2122714">
                  <a:extLst>
                    <a:ext uri="{9D8B030D-6E8A-4147-A177-3AD203B41FA5}">
                      <a16:colId xmlns:a16="http://schemas.microsoft.com/office/drawing/2014/main" val="2458488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Familiarisation avec les techniques de bases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Question de recherche</a:t>
                      </a:r>
                    </a:p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Mise en culture sur gélose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Observation de vos cultures</a:t>
                      </a:r>
                      <a:br>
                        <a:rPr lang="fr-CA" b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</a:br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Échantillonnage </a:t>
                      </a:r>
                      <a:endParaRPr lang="fr-CA" b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Extraction et électrophorèse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Séquençage</a:t>
                      </a:r>
                    </a:p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Présentation de vos résultats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Analyses bio-info</a:t>
                      </a:r>
                    </a:p>
                    <a:p>
                      <a:pPr algn="ctr"/>
                      <a:r>
                        <a:rPr lang="fr-CA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BLAST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71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21 janvier</a:t>
                      </a:r>
                    </a:p>
                  </a:txBody>
                  <a:tcPr>
                    <a:solidFill>
                      <a:srgbClr val="D6E3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4 février</a:t>
                      </a:r>
                    </a:p>
                  </a:txBody>
                  <a:tcPr>
                    <a:solidFill>
                      <a:srgbClr val="D6E3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11 mars </a:t>
                      </a:r>
                    </a:p>
                  </a:txBody>
                  <a:tcPr>
                    <a:solidFill>
                      <a:srgbClr val="D6E3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18 mars </a:t>
                      </a:r>
                      <a:endParaRPr lang="fr-CA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D6E3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1241"/>
                  </a:ext>
                </a:extLst>
              </a:tr>
            </a:tbl>
          </a:graphicData>
        </a:graphic>
      </p:graphicFrame>
      <p:pic>
        <p:nvPicPr>
          <p:cNvPr id="13338" name="Picture 26" descr="Dna Strand Images - Free Download on Freepik">
            <a:extLst>
              <a:ext uri="{FF2B5EF4-FFF2-40B4-BE49-F238E27FC236}">
                <a16:creationId xmlns:a16="http://schemas.microsoft.com/office/drawing/2014/main" id="{4C12471A-2E49-1129-2242-84FB8CFA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169" y="3688174"/>
            <a:ext cx="1431699" cy="70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4" name="Picture 32" descr="chemistry petri dish science line style 2682940 Vector Art at Vecteezy">
            <a:extLst>
              <a:ext uri="{FF2B5EF4-FFF2-40B4-BE49-F238E27FC236}">
                <a16:creationId xmlns:a16="http://schemas.microsoft.com/office/drawing/2014/main" id="{9E015DB1-DA4C-B1EB-8388-18624564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5" y="2246155"/>
            <a:ext cx="901839" cy="90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6" name="Picture 34" descr="2,506 Micropipette Images, Stock Photos &amp; Vectors | Shutterstock">
            <a:extLst>
              <a:ext uri="{FF2B5EF4-FFF2-40B4-BE49-F238E27FC236}">
                <a16:creationId xmlns:a16="http://schemas.microsoft.com/office/drawing/2014/main" id="{9E0C398D-8D56-78EC-3B8E-E05D19604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2" r="12833" b="10934"/>
          <a:stretch/>
        </p:blipFill>
        <p:spPr bwMode="auto">
          <a:xfrm>
            <a:off x="1822147" y="2231932"/>
            <a:ext cx="950203" cy="11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54" name="Picture 42" descr="Human Portrait One Line Drawing, Body Anatomy Hand Drawn Minimalism. Vector  Illustration Person Standing Isolated on White Stock Vector - Illustration  of minimal, drawing: 178611024">
            <a:extLst>
              <a:ext uri="{FF2B5EF4-FFF2-40B4-BE49-F238E27FC236}">
                <a16:creationId xmlns:a16="http://schemas.microsoft.com/office/drawing/2014/main" id="{2FC755D8-28AC-E7D1-7A96-ED4B8D468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4" t="7626" r="36488" b="2641"/>
          <a:stretch/>
        </p:blipFill>
        <p:spPr bwMode="auto">
          <a:xfrm>
            <a:off x="2839099" y="2215859"/>
            <a:ext cx="809668" cy="235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62" name="Picture 50" descr="Premium Vector | Arrow icon vector hand drawn arrow sketch handmade doodle  swipe up symbol sign isolated on white background simple logo vector design  illustration image">
            <a:extLst>
              <a:ext uri="{FF2B5EF4-FFF2-40B4-BE49-F238E27FC236}">
                <a16:creationId xmlns:a16="http://schemas.microsoft.com/office/drawing/2014/main" id="{093AD99A-2192-E4B7-9DE9-247FB7980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4" t="5324" r="32639" b="7314"/>
          <a:stretch/>
        </p:blipFill>
        <p:spPr bwMode="auto">
          <a:xfrm rot="14695260">
            <a:off x="4521144" y="2587546"/>
            <a:ext cx="492758" cy="12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0" descr="Premium Vector | Arrow icon vector hand drawn arrow sketch handmade doodle  swipe up symbol sign isolated on white background simple logo vector design  illustration image">
            <a:extLst>
              <a:ext uri="{FF2B5EF4-FFF2-40B4-BE49-F238E27FC236}">
                <a16:creationId xmlns:a16="http://schemas.microsoft.com/office/drawing/2014/main" id="{D30ACBBA-A312-D4C9-4B10-389008223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4" t="5324" r="32639" b="7314"/>
          <a:stretch/>
        </p:blipFill>
        <p:spPr bwMode="auto">
          <a:xfrm rot="6803033" flipV="1">
            <a:off x="4963305" y="2941769"/>
            <a:ext cx="492758" cy="205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65CC624-53BE-255F-F61A-AFECA5E38B5C}"/>
              </a:ext>
            </a:extLst>
          </p:cNvPr>
          <p:cNvSpPr/>
          <p:nvPr/>
        </p:nvSpPr>
        <p:spPr>
          <a:xfrm>
            <a:off x="9319268" y="3455626"/>
            <a:ext cx="1225930" cy="36933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>
                <a:gd name="adj1" fmla="val 12500"/>
                <a:gd name="adj2" fmla="val -3387"/>
              </a:avLst>
            </a:prstTxWarp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F293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0" cap="none" spc="0">
                <a:ln w="0"/>
                <a:solidFill>
                  <a:srgbClr val="6FCE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</a:t>
            </a:r>
            <a:r>
              <a:rPr lang="en-US" sz="1600" b="0" cap="none" spc="0">
                <a:ln w="0"/>
                <a:solidFill>
                  <a:srgbClr val="F9CB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400" b="0" cap="none" spc="0">
                <a:ln w="0"/>
                <a:solidFill>
                  <a:srgbClr val="F293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200" b="0" cap="none" spc="0">
                <a:ln w="0"/>
                <a:solidFill>
                  <a:srgbClr val="F293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100" b="0" cap="none" spc="0">
                <a:ln w="0"/>
                <a:solidFill>
                  <a:srgbClr val="F9CB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050" b="0" cap="none" spc="0">
                <a:ln w="0"/>
                <a:solidFill>
                  <a:srgbClr val="9DD6F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1000" b="0" cap="none" spc="0">
                <a:ln w="0"/>
                <a:solidFill>
                  <a:srgbClr val="6FCE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900" b="0" cap="none" spc="0">
                <a:ln w="0"/>
                <a:solidFill>
                  <a:srgbClr val="F9CB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800" b="0" cap="none" spc="0">
                <a:ln w="0"/>
                <a:solidFill>
                  <a:srgbClr val="F9CB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700" b="0" cap="none" spc="0">
                <a:ln w="0"/>
                <a:solidFill>
                  <a:srgbClr val="F9CB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b="0" cap="none" spc="0">
              <a:ln w="0"/>
              <a:solidFill>
                <a:srgbClr val="F9CB8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366" name="Picture 54" descr="BLAST: Basic Local Alignment Search Tool">
            <a:extLst>
              <a:ext uri="{FF2B5EF4-FFF2-40B4-BE49-F238E27FC236}">
                <a16:creationId xmlns:a16="http://schemas.microsoft.com/office/drawing/2014/main" id="{30E2471C-0FC2-A8C6-2AEF-8C4FAD8C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47583" y="2393714"/>
            <a:ext cx="1320691" cy="6857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0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Bacteriophages Stickers for Sale | Redbubble">
            <a:extLst>
              <a:ext uri="{FF2B5EF4-FFF2-40B4-BE49-F238E27FC236}">
                <a16:creationId xmlns:a16="http://schemas.microsoft.com/office/drawing/2014/main" id="{9CBE1AD9-063C-8300-9D74-ED8DB427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833" y1="60833" x2="35284" y2="70180"/>
                        <a14:foregroundMark x1="35333" y1="60167" x2="19000" y2="81833"/>
                        <a14:foregroundMark x1="39650" y1="74353" x2="35667" y2="86167"/>
                        <a14:foregroundMark x1="35667" y1="86167" x2="37333" y2="85667"/>
                        <a14:foregroundMark x1="56896" y1="80474" x2="57833" y2="88833"/>
                        <a14:foregroundMark x1="55833" y1="71000" x2="56575" y2="77612"/>
                        <a14:foregroundMark x1="62729" y1="70650" x2="63333" y2="72000"/>
                        <a14:foregroundMark x1="60500" y1="65667" x2="61724" y2="68403"/>
                        <a14:foregroundMark x1="63667" y1="60167" x2="79833" y2="81167"/>
                        <a14:foregroundMark x1="79833" y1="81167" x2="80000" y2="82500"/>
                        <a14:foregroundMark x1="39667" y1="18167" x2="39500" y2="35667"/>
                        <a14:foregroundMark x1="39500" y1="35667" x2="40667" y2="18167"/>
                        <a14:foregroundMark x1="40667" y1="18167" x2="42500" y2="35667"/>
                        <a14:foregroundMark x1="42500" y1="35667" x2="44500" y2="19000"/>
                        <a14:foregroundMark x1="44500" y1="19000" x2="44833" y2="32833"/>
                        <a14:foregroundMark x1="44833" y1="32833" x2="48333" y2="14833"/>
                        <a14:foregroundMark x1="48333" y1="14833" x2="48667" y2="32167"/>
                        <a14:foregroundMark x1="48667" y1="32167" x2="51167" y2="18333"/>
                        <a14:foregroundMark x1="51167" y1="18333" x2="53000" y2="27833"/>
                        <a14:foregroundMark x1="53000" y1="27833" x2="52167" y2="35000"/>
                        <a14:foregroundMark x1="52167" y1="35000" x2="57667" y2="23500"/>
                        <a14:foregroundMark x1="57667" y1="23500" x2="58000" y2="31333"/>
                        <a14:backgroundMark x1="37500" y1="71833" x2="36167" y2="77333"/>
                        <a14:backgroundMark x1="37833" y1="71000" x2="37000" y2="73500"/>
                        <a14:backgroundMark x1="59833" y1="71000" x2="61000" y2="76167"/>
                        <a14:backgroundMark x1="54833" y1="78000" x2="54667" y2="86000"/>
                        <a14:backgroundMark x1="54667" y1="77500" x2="54500" y2="80333"/>
                        <a14:backgroundMark x1="59167" y1="69667" x2="60333" y2="71833"/>
                        <a14:backgroundMark x1="59833" y1="69667" x2="60333" y2="71333"/>
                        <a14:backgroundMark x1="38333" y1="69000" x2="38167" y2="7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646" y="6029074"/>
            <a:ext cx="605284" cy="60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oughtbubble | Bubble tattoo, Thought bubbles, Instagram icons">
            <a:extLst>
              <a:ext uri="{FF2B5EF4-FFF2-40B4-BE49-F238E27FC236}">
                <a16:creationId xmlns:a16="http://schemas.microsoft.com/office/drawing/2014/main" id="{803E9A26-73BC-AFF6-1803-83FA3CE1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1536" y="13652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surd science names and where they come from - The McGill Tribune">
            <a:extLst>
              <a:ext uri="{FF2B5EF4-FFF2-40B4-BE49-F238E27FC236}">
                <a16:creationId xmlns:a16="http://schemas.microsoft.com/office/drawing/2014/main" id="{817CAC3C-BFB2-6E86-FD7A-7FA84075B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/>
          <a:stretch/>
        </p:blipFill>
        <p:spPr bwMode="auto">
          <a:xfrm>
            <a:off x="6235907" y="3611710"/>
            <a:ext cx="4658687" cy="343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944D24C-D5D1-B740-9A03-30447420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Objectifs du labo 1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C8B168-F982-AB4E-B00C-C4475B6B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57" y="1649412"/>
            <a:ext cx="9597189" cy="4433888"/>
          </a:xfrm>
        </p:spPr>
        <p:txBody>
          <a:bodyPr>
            <a:normAutofit/>
          </a:bodyPr>
          <a:lstStyle/>
          <a:p>
            <a:r>
              <a:rPr lang="fr-CA">
                <a:latin typeface="Calibri" panose="020F0502020204030204" pitchFamily="34" charset="0"/>
                <a:cs typeface="Calibri" panose="020F0502020204030204" pitchFamily="34" charset="0"/>
              </a:rPr>
              <a:t>Se familiariser avec les milieux de culture et ensemencer des milieux de culture stérile</a:t>
            </a:r>
          </a:p>
          <a:p>
            <a:endParaRPr lang="fr-CA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>
                <a:latin typeface="Calibri" panose="020F0502020204030204" pitchFamily="34" charset="0"/>
                <a:cs typeface="Calibri" panose="020F0502020204030204" pitchFamily="34" charset="0"/>
              </a:rPr>
              <a:t>Apprendre à utiliser le microscope optique </a:t>
            </a:r>
          </a:p>
          <a:p>
            <a:pPr marL="0" indent="0">
              <a:buNone/>
            </a:pPr>
            <a:endParaRPr lang="fr-CA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>
                <a:latin typeface="Calibri" panose="020F0502020204030204" pitchFamily="34" charset="0"/>
                <a:cs typeface="Calibri" panose="020F0502020204030204" pitchFamily="34" charset="0"/>
              </a:rPr>
              <a:t>Apprendre à utiliser une micropipette</a:t>
            </a:r>
          </a:p>
          <a:p>
            <a:endParaRPr lang="fr-CA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C0BA3E-5DFF-604A-ACDE-987BDEEA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8" name="Picture 6" descr="Bacteria diagram easy | How to draw Bacteria diagram step by step - YouTube">
            <a:extLst>
              <a:ext uri="{FF2B5EF4-FFF2-40B4-BE49-F238E27FC236}">
                <a16:creationId xmlns:a16="http://schemas.microsoft.com/office/drawing/2014/main" id="{939483DD-0365-A7DA-3FAB-B2BDD54A7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2" t="1991" r="25860" b="5324"/>
          <a:stretch/>
        </p:blipFill>
        <p:spPr bwMode="auto">
          <a:xfrm rot="20125465">
            <a:off x="9451192" y="2755120"/>
            <a:ext cx="1138688" cy="134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302BA6-01E2-E263-3039-0080023699A0}"/>
              </a:ext>
            </a:extLst>
          </p:cNvPr>
          <p:cNvCxnSpPr>
            <a:cxnSpLocks/>
          </p:cNvCxnSpPr>
          <p:nvPr/>
        </p:nvCxnSpPr>
        <p:spPr>
          <a:xfrm flipH="1">
            <a:off x="-81643" y="6555240"/>
            <a:ext cx="6400962" cy="0"/>
          </a:xfrm>
          <a:prstGeom prst="line">
            <a:avLst/>
          </a:prstGeom>
          <a:ln w="25400" cap="rnd">
            <a:solidFill>
              <a:srgbClr val="050505">
                <a:alpha val="74000"/>
              </a:srgb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A1067-83A8-BA4D-9FFE-DBB89367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Milieux de cultures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CC0FAC-5F21-4044-B11A-79C6DDA2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23" y="1502045"/>
            <a:ext cx="9988009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fr-FR"/>
              <a:t>Peuvent être liquides ou solides</a:t>
            </a:r>
          </a:p>
          <a:p>
            <a:pPr lvl="1">
              <a:lnSpc>
                <a:spcPct val="150000"/>
              </a:lnSpc>
            </a:pPr>
            <a:r>
              <a:rPr lang="fr-FR"/>
              <a:t>Ajout d’agar pour les géloses</a:t>
            </a:r>
          </a:p>
          <a:p>
            <a:pPr>
              <a:lnSpc>
                <a:spcPct val="150000"/>
              </a:lnSpc>
            </a:pPr>
            <a:r>
              <a:rPr lang="fr-FR"/>
              <a:t>Permettent la culture, le transport, la conservation des microorganismes</a:t>
            </a:r>
          </a:p>
          <a:p>
            <a:pPr>
              <a:lnSpc>
                <a:spcPct val="150000"/>
              </a:lnSpc>
            </a:pPr>
            <a:r>
              <a:rPr lang="fr-FR"/>
              <a:t>Différents types de milieux</a:t>
            </a:r>
          </a:p>
          <a:p>
            <a:pPr lvl="1">
              <a:lnSpc>
                <a:spcPct val="150000"/>
              </a:lnSpc>
            </a:pPr>
            <a:r>
              <a:rPr lang="fr-FR"/>
              <a:t>Enrichis (gélose sang)</a:t>
            </a:r>
          </a:p>
          <a:p>
            <a:pPr lvl="1">
              <a:lnSpc>
                <a:spcPct val="150000"/>
              </a:lnSpc>
            </a:pPr>
            <a:r>
              <a:rPr lang="fr-FR"/>
              <a:t>Sélectifs et différentiels (</a:t>
            </a:r>
            <a:r>
              <a:rPr lang="fr-FR" err="1"/>
              <a:t>MacConkey</a:t>
            </a:r>
            <a:r>
              <a:rPr lang="fr-FR"/>
              <a:t>)</a:t>
            </a:r>
          </a:p>
          <a:p>
            <a:pPr lvl="1">
              <a:lnSpc>
                <a:spcPct val="150000"/>
              </a:lnSpc>
            </a:pPr>
            <a:r>
              <a:rPr lang="fr-FR"/>
              <a:t>Différentiels (gélose sang)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1C249-BB6C-FD4B-97C5-DECBAFB3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8</a:t>
            </a:fld>
            <a:endParaRPr lang="fr-FR"/>
          </a:p>
        </p:txBody>
      </p:sp>
      <p:pic>
        <p:nvPicPr>
          <p:cNvPr id="2050" name="Picture 2" descr="Résultat de recherche d'images pour &quot;gélose&quot;">
            <a:extLst>
              <a:ext uri="{FF2B5EF4-FFF2-40B4-BE49-F238E27FC236}">
                <a16:creationId xmlns:a16="http://schemas.microsoft.com/office/drawing/2014/main" id="{2529D8A3-D16C-AE45-BF9F-45568FB69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2" t="27425" r="12806" b="17748"/>
          <a:stretch/>
        </p:blipFill>
        <p:spPr bwMode="auto">
          <a:xfrm>
            <a:off x="8663282" y="1507311"/>
            <a:ext cx="3103135" cy="13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79EC906-8C15-0348-8162-267B7CDA3C1D}"/>
              </a:ext>
            </a:extLst>
          </p:cNvPr>
          <p:cNvSpPr txBox="1"/>
          <p:nvPr/>
        </p:nvSpPr>
        <p:spPr>
          <a:xfrm>
            <a:off x="9448008" y="5569544"/>
            <a:ext cx="193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>
                <a:latin typeface="Calibri" panose="020F0502020204030204" pitchFamily="34" charset="0"/>
              </a:rPr>
              <a:t>Gélose sang </a:t>
            </a:r>
          </a:p>
          <a:p>
            <a:pPr algn="ctr"/>
            <a:r>
              <a:rPr lang="fr-FR">
                <a:latin typeface="Calibri" panose="020F0502020204030204" pitchFamily="34" charset="0"/>
              </a:rPr>
              <a:t>C : pas d’hémolyse</a:t>
            </a:r>
          </a:p>
          <a:p>
            <a:pPr algn="ctr"/>
            <a:r>
              <a:rPr lang="fr-FR">
                <a:latin typeface="Calibri" panose="020F0502020204030204" pitchFamily="34" charset="0"/>
              </a:rPr>
              <a:t>D :  avec hémolyse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DD0450A-7506-F94A-A0AE-1072531F6F0E}"/>
              </a:ext>
            </a:extLst>
          </p:cNvPr>
          <p:cNvSpPr txBox="1"/>
          <p:nvPr/>
        </p:nvSpPr>
        <p:spPr>
          <a:xfrm>
            <a:off x="5891241" y="5569544"/>
            <a:ext cx="2772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>
                <a:latin typeface="Calibri" panose="020F0502020204030204" pitchFamily="34" charset="0"/>
              </a:rPr>
              <a:t>Gélose </a:t>
            </a:r>
            <a:r>
              <a:rPr lang="fr-FR" b="1" err="1">
                <a:latin typeface="Calibri" panose="020F0502020204030204" pitchFamily="34" charset="0"/>
              </a:rPr>
              <a:t>MacConkey</a:t>
            </a:r>
            <a:endParaRPr lang="fr-FR" b="1">
              <a:latin typeface="Calibri" panose="020F0502020204030204" pitchFamily="34" charset="0"/>
            </a:endParaRPr>
          </a:p>
          <a:p>
            <a:r>
              <a:rPr lang="fr-FR">
                <a:latin typeface="Calibri" panose="020F0502020204030204" pitchFamily="34" charset="0"/>
              </a:rPr>
              <a:t>A : fermentation du lactose</a:t>
            </a:r>
          </a:p>
          <a:p>
            <a:r>
              <a:rPr lang="fr-FR">
                <a:latin typeface="Calibri" panose="020F0502020204030204" pitchFamily="34" charset="0"/>
              </a:rPr>
              <a:t>B : pas de fermentation</a:t>
            </a:r>
          </a:p>
        </p:txBody>
      </p:sp>
      <p:pic>
        <p:nvPicPr>
          <p:cNvPr id="5122" name="Picture 2" descr="MacConkey Agar | Principle | Preparation | Interpretation">
            <a:extLst>
              <a:ext uri="{FF2B5EF4-FFF2-40B4-BE49-F238E27FC236}">
                <a16:creationId xmlns:a16="http://schemas.microsoft.com/office/drawing/2014/main" id="{6457DD2C-99E2-8DCA-668B-53D9DF26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92358"/>
            <a:ext cx="2124492" cy="19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lood and Bacteria: Blood Agar Reveals How Microbes “Consume” Blood - The  Microbial Menagerie">
            <a:extLst>
              <a:ext uri="{FF2B5EF4-FFF2-40B4-BE49-F238E27FC236}">
                <a16:creationId xmlns:a16="http://schemas.microsoft.com/office/drawing/2014/main" id="{8E829201-6D1B-D6A0-54A7-37F64CA6A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8379898" y="3580787"/>
            <a:ext cx="3812102" cy="17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69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D3F631-F8E0-B04F-98A3-55F8AF9C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Isolement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CC37F-16BB-104B-BB5C-21E75D83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1649866"/>
            <a:ext cx="9656584" cy="4351338"/>
          </a:xfrm>
        </p:spPr>
        <p:txBody>
          <a:bodyPr/>
          <a:lstStyle/>
          <a:p>
            <a:r>
              <a:rPr lang="fr-FR" dirty="0"/>
              <a:t>Technique ayant pour but d’obtenir une culture pure</a:t>
            </a:r>
          </a:p>
          <a:p>
            <a:pPr lvl="1"/>
            <a:r>
              <a:rPr lang="fr-FR" dirty="0"/>
              <a:t>Population de microorganismes provenant d’une seule cellule initiale</a:t>
            </a:r>
          </a:p>
          <a:p>
            <a:pPr lvl="1"/>
            <a:r>
              <a:rPr lang="fr-FR" dirty="0"/>
              <a:t>Permet de caractériser une espèce</a:t>
            </a:r>
          </a:p>
          <a:p>
            <a:pPr lvl="1"/>
            <a:r>
              <a:rPr lang="fr-FR" dirty="0"/>
              <a:t>Chaque sphère est une colonie </a:t>
            </a:r>
          </a:p>
          <a:p>
            <a:endParaRPr lang="fr-FR" dirty="0"/>
          </a:p>
          <a:p>
            <a:r>
              <a:rPr lang="fr-FR" dirty="0"/>
              <a:t>Isolement par stries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0BDC16-ACB1-D045-8F1B-D22A95F5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5ED26-301E-7946-9B9C-2C2CD640F984}" type="slidenum">
              <a:rPr lang="fr-FR" smtClean="0"/>
              <a:t>9</a:t>
            </a:fld>
            <a:endParaRPr lang="fr-FR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3F3699A-2D59-6E44-B911-5199B9F38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95" b="24868"/>
          <a:stretch/>
        </p:blipFill>
        <p:spPr bwMode="auto">
          <a:xfrm>
            <a:off x="9801727" y="1599201"/>
            <a:ext cx="1777390" cy="525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FD7316-D49D-C044-B5B3-DE72422B9B3D}"/>
              </a:ext>
            </a:extLst>
          </p:cNvPr>
          <p:cNvSpPr/>
          <p:nvPr/>
        </p:nvSpPr>
        <p:spPr>
          <a:xfrm>
            <a:off x="11176000" y="5646057"/>
            <a:ext cx="870857" cy="1075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5ADFC4-888E-1148-85E3-BCB1F29BE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41" r="20401"/>
          <a:stretch/>
        </p:blipFill>
        <p:spPr>
          <a:xfrm flipV="1">
            <a:off x="5872162" y="4933091"/>
            <a:ext cx="1939846" cy="1807844"/>
          </a:xfrm>
          <a:prstGeom prst="rect">
            <a:avLst/>
          </a:prstGeom>
        </p:spPr>
      </p:pic>
      <p:pic>
        <p:nvPicPr>
          <p:cNvPr id="4098" name="Picture 2" descr="Pure Cultures and Streak Plating: Isolation of Bacterial Colonies |  Microbiology | JoVE">
            <a:extLst>
              <a:ext uri="{FF2B5EF4-FFF2-40B4-BE49-F238E27FC236}">
                <a16:creationId xmlns:a16="http://schemas.microsoft.com/office/drawing/2014/main" id="{DF8A64B0-B5E0-1E4C-AF72-474CCC0D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91" y="4792543"/>
            <a:ext cx="3359296" cy="194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4426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1690</Words>
  <Application>Microsoft Office PowerPoint</Application>
  <PresentationFormat>Widescreen</PresentationFormat>
  <Paragraphs>358</Paragraphs>
  <Slides>30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Playfair Display</vt:lpstr>
      <vt:lpstr>Wingdings</vt:lpstr>
      <vt:lpstr>Thème Office</vt:lpstr>
      <vt:lpstr>Introduction aux techniques de base  en microbiologie classique</vt:lpstr>
      <vt:lpstr>Introduction</vt:lpstr>
      <vt:lpstr>Microbiome</vt:lpstr>
      <vt:lpstr>Importance des microorganismes </vt:lpstr>
      <vt:lpstr>Objectif du cours </vt:lpstr>
      <vt:lpstr>Résumé des séances</vt:lpstr>
      <vt:lpstr>Objectifs du labo 1 </vt:lpstr>
      <vt:lpstr>Milieux de cultures</vt:lpstr>
      <vt:lpstr>Isolement</vt:lpstr>
      <vt:lpstr>Manipulation stérile</vt:lpstr>
      <vt:lpstr>Identification des microorganismes </vt:lpstr>
      <vt:lpstr>Identification des microorganismes (exemple)</vt:lpstr>
      <vt:lpstr>Agar art </vt:lpstr>
      <vt:lpstr>Préparation de cultures bactériennes</vt:lpstr>
      <vt:lpstr>Microscope – Première méthode</vt:lpstr>
      <vt:lpstr>Grossissement</vt:lpstr>
      <vt:lpstr>Objectif à immersion</vt:lpstr>
      <vt:lpstr>Types de préparation</vt:lpstr>
      <vt:lpstr>Coloration de GRAM</vt:lpstr>
      <vt:lpstr>Coloration de GRAM</vt:lpstr>
      <vt:lpstr>Coloration bleu de méthylène</vt:lpstr>
      <vt:lpstr>Morphologie</vt:lpstr>
      <vt:lpstr>Observations</vt:lpstr>
      <vt:lpstr>Observations</vt:lpstr>
      <vt:lpstr>Exercice de pipetage</vt:lpstr>
      <vt:lpstr>Calibration du spectrophotomètre</vt:lpstr>
      <vt:lpstr>Utilisation du spectrophotomètre</vt:lpstr>
      <vt:lpstr>Calibration du spectrophotomètre</vt:lpstr>
      <vt:lpstr>Utilisation du spectrophotomètre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Biogéographie de la diversité microbienne dans les milieux de subsurface, caractère spécialiste et généraliste des espèces procaryotes</dc:title>
  <dc:creator>benjamin GROULT</dc:creator>
  <cp:lastModifiedBy>Ross, David</cp:lastModifiedBy>
  <cp:revision>92</cp:revision>
  <dcterms:created xsi:type="dcterms:W3CDTF">2020-05-04T03:43:42Z</dcterms:created>
  <dcterms:modified xsi:type="dcterms:W3CDTF">2025-01-20T19:39:53Z</dcterms:modified>
</cp:coreProperties>
</file>